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61" r:id="rId4"/>
    <p:sldId id="262" r:id="rId5"/>
    <p:sldId id="263" r:id="rId6"/>
    <p:sldId id="264" r:id="rId7"/>
    <p:sldId id="257" r:id="rId8"/>
    <p:sldId id="258" r:id="rId9"/>
    <p:sldId id="259" r:id="rId10"/>
    <p:sldId id="269" r:id="rId11"/>
    <p:sldId id="273" r:id="rId12"/>
    <p:sldId id="260" r:id="rId13"/>
    <p:sldId id="266" r:id="rId14"/>
    <p:sldId id="267" r:id="rId15"/>
    <p:sldId id="268" r:id="rId16"/>
    <p:sldId id="265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88.wmf"/><Relationship Id="rId7" Type="http://schemas.openxmlformats.org/officeDocument/2006/relationships/image" Target="../media/image97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16.wmf"/><Relationship Id="rId3" Type="http://schemas.openxmlformats.org/officeDocument/2006/relationships/image" Target="../media/image101.wmf"/><Relationship Id="rId7" Type="http://schemas.openxmlformats.org/officeDocument/2006/relationships/image" Target="../media/image110.wmf"/><Relationship Id="rId12" Type="http://schemas.openxmlformats.org/officeDocument/2006/relationships/image" Target="../media/image115.wmf"/><Relationship Id="rId2" Type="http://schemas.openxmlformats.org/officeDocument/2006/relationships/image" Target="../media/image106.wmf"/><Relationship Id="rId1" Type="http://schemas.openxmlformats.org/officeDocument/2006/relationships/image" Target="../media/image92.wmf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w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5" Type="http://schemas.openxmlformats.org/officeDocument/2006/relationships/image" Target="../media/image7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Relationship Id="rId14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1ED32-3988-4465-BD3A-A55A0AB08987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F21A4-3140-4A1C-9A8D-FF94D1B7440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20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21A4-3140-4A1C-9A8D-FF94D1B74406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818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F21A4-3140-4A1C-9A8D-FF94D1B74406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71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F21A4-3140-4A1C-9A8D-FF94D1B74406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96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56100BB-3850-473B-9381-88EB752313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BCDA6BA-F9AD-46A6-B5E4-21C0956818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91B7F54-DE78-4670-A08A-4E8024889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08221C-A7E8-47B5-B8EA-49B841EFD95F}" type="slidenum">
              <a:rPr lang="en-CA" altLang="en-US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214B9B0-5EAE-413B-96D3-AC34BEB070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12FE525-0DA5-46D5-86F7-265172EAB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A0A2BAB-9F9E-44B7-A1DF-548CFCC6A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1DC74-AAD1-4249-AD2D-FF48FF8E8579}" type="slidenum">
              <a:rPr lang="en-CA" altLang="en-US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DDF5511-2526-449E-9DD1-9476C2657D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F2A7D14D-3060-4E20-A371-50FA0CCF29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995BAC4-50C4-42F3-90A7-02CCA74D7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81EFF-57F9-486B-B1E5-A62AF31CAEBA}" type="slidenum">
              <a:rPr lang="en-CA" altLang="en-US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520D886-F902-442A-A4FF-1FB30C9B82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88C9AA6-0B57-44E4-8B7D-940DA5B243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A8DC5787-2D21-4A96-846B-1A5DCBAB3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6CC40-7D5A-4334-B6C6-9CB2B07DE243}" type="slidenum">
              <a:rPr lang="en-CA" altLang="en-US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21A4-3140-4A1C-9A8D-FF94D1B74406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08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F21A4-3140-4A1C-9A8D-FF94D1B74406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8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21A4-3140-4A1C-9A8D-FF94D1B74406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68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21A4-3140-4A1C-9A8D-FF94D1B74406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15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21A4-3140-4A1C-9A8D-FF94D1B74406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13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21A4-3140-4A1C-9A8D-FF94D1B74406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52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689BD90-1948-4D14-970A-6EF9378AF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F535421-A791-4BF4-B00B-9C758C5D8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354D5C2-4B7B-427A-8A5F-6F8609A79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F1E451-C7D3-4BA7-967A-E71A7D8F26F7}" type="slidenum">
              <a:rPr lang="en-CA" altLang="en-US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DE3D1A3-8703-48F7-9322-8D2746D219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48A4467-972A-4CED-82C5-A347E1D083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A9924D3-084E-4AE0-8556-70BB2F834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CAA3A2-515F-49DC-B4A7-21585C84446F}" type="slidenum">
              <a:rPr lang="en-CA" altLang="en-US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66A8271-B971-4FB1-AE16-DB90A8ABB0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4D87AA8-5F51-4A95-BFF5-6346CA4520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382FC67-10A5-414B-8FB6-33DD1B76E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3F150-6AF5-4D8D-896E-E8B8FF534E3D}" type="slidenum">
              <a:rPr lang="en-CA" altLang="en-US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pPr/>
              <a:t>2019-09-06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74.bin"/><Relationship Id="rId26" Type="http://schemas.openxmlformats.org/officeDocument/2006/relationships/oleObject" Target="../embeddings/oleObject78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1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33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77.bin"/><Relationship Id="rId32" Type="http://schemas.openxmlformats.org/officeDocument/2006/relationships/oleObject" Target="../embeddings/oleObject81.bin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28" Type="http://schemas.openxmlformats.org/officeDocument/2006/relationships/oleObject" Target="../embeddings/oleObject79.bin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70.wmf"/><Relationship Id="rId31" Type="http://schemas.openxmlformats.org/officeDocument/2006/relationships/image" Target="../media/image76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8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89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86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8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9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89.wmf"/><Relationship Id="rId14" Type="http://schemas.openxmlformats.org/officeDocument/2006/relationships/hyperlink" Target="http://www.bcmath.ca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math.ca/" TargetMode="External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98.wmf"/><Relationship Id="rId7" Type="http://schemas.openxmlformats.org/officeDocument/2006/relationships/image" Target="../media/image93.wmf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7.bin"/><Relationship Id="rId11" Type="http://schemas.openxmlformats.org/officeDocument/2006/relationships/oleObject" Target="../embeddings/oleObject99.bin"/><Relationship Id="rId5" Type="http://schemas.openxmlformats.org/officeDocument/2006/relationships/image" Target="../media/image92.wmf"/><Relationship Id="rId15" Type="http://schemas.openxmlformats.org/officeDocument/2006/relationships/oleObject" Target="../embeddings/oleObject101.bin"/><Relationship Id="rId23" Type="http://schemas.openxmlformats.org/officeDocument/2006/relationships/image" Target="../media/image99.wmf"/><Relationship Id="rId10" Type="http://schemas.openxmlformats.org/officeDocument/2006/relationships/image" Target="../media/image88.wmf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95.wmf"/><Relationship Id="rId22" Type="http://schemas.openxmlformats.org/officeDocument/2006/relationships/oleObject" Target="../embeddings/oleObject10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oleObject" Target="../embeddings/oleObject11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1.wmf"/><Relationship Id="rId12" Type="http://schemas.openxmlformats.org/officeDocument/2006/relationships/image" Target="../media/image103.wmf"/><Relationship Id="rId17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0.bin"/><Relationship Id="rId5" Type="http://schemas.openxmlformats.org/officeDocument/2006/relationships/image" Target="../media/image100.wmf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02.wmf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0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math.ca/" TargetMode="External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20.bin"/><Relationship Id="rId26" Type="http://schemas.openxmlformats.org/officeDocument/2006/relationships/oleObject" Target="../embeddings/oleObject124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11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09.wmf"/><Relationship Id="rId25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9.bin"/><Relationship Id="rId20" Type="http://schemas.openxmlformats.org/officeDocument/2006/relationships/oleObject" Target="../embeddings/oleObject121.bin"/><Relationship Id="rId29" Type="http://schemas.openxmlformats.org/officeDocument/2006/relationships/image" Target="../media/image115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4.bin"/><Relationship Id="rId11" Type="http://schemas.openxmlformats.org/officeDocument/2006/relationships/oleObject" Target="../embeddings/oleObject116.bin"/><Relationship Id="rId24" Type="http://schemas.openxmlformats.org/officeDocument/2006/relationships/oleObject" Target="../embeddings/oleObject123.bin"/><Relationship Id="rId5" Type="http://schemas.openxmlformats.org/officeDocument/2006/relationships/image" Target="../media/image92.wmf"/><Relationship Id="rId15" Type="http://schemas.openxmlformats.org/officeDocument/2006/relationships/image" Target="../media/image108.wmf"/><Relationship Id="rId23" Type="http://schemas.openxmlformats.org/officeDocument/2006/relationships/image" Target="../media/image112.wmf"/><Relationship Id="rId28" Type="http://schemas.openxmlformats.org/officeDocument/2006/relationships/oleObject" Target="../embeddings/oleObject125.bin"/><Relationship Id="rId10" Type="http://schemas.openxmlformats.org/officeDocument/2006/relationships/image" Target="../media/image101.wmf"/><Relationship Id="rId19" Type="http://schemas.openxmlformats.org/officeDocument/2006/relationships/image" Target="../media/image110.wmf"/><Relationship Id="rId31" Type="http://schemas.openxmlformats.org/officeDocument/2006/relationships/image" Target="../media/image116.wmf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5.bin"/><Relationship Id="rId14" Type="http://schemas.openxmlformats.org/officeDocument/2006/relationships/oleObject" Target="../embeddings/oleObject118.bin"/><Relationship Id="rId22" Type="http://schemas.openxmlformats.org/officeDocument/2006/relationships/oleObject" Target="../embeddings/oleObject122.bin"/><Relationship Id="rId27" Type="http://schemas.openxmlformats.org/officeDocument/2006/relationships/image" Target="../media/image114.wmf"/><Relationship Id="rId30" Type="http://schemas.openxmlformats.org/officeDocument/2006/relationships/oleObject" Target="../embeddings/oleObject12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1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18" Type="http://schemas.openxmlformats.org/officeDocument/2006/relationships/image" Target="../media/image41.wmf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6.vml"/><Relationship Id="rId6" Type="http://schemas.openxmlformats.org/officeDocument/2006/relationships/hyperlink" Target="http://www.bcmath.ca/" TargetMode="External"/><Relationship Id="rId11" Type="http://schemas.openxmlformats.org/officeDocument/2006/relationships/image" Target="../media/image38.wmf"/><Relationship Id="rId24" Type="http://schemas.openxmlformats.org/officeDocument/2006/relationships/image" Target="../media/image43.wmf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5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20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44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math.ca/" TargetMode="External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7.wmf"/><Relationship Id="rId26" Type="http://schemas.openxmlformats.org/officeDocument/2006/relationships/image" Target="../media/image61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63.bin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60.wmf"/><Relationship Id="rId5" Type="http://schemas.openxmlformats.org/officeDocument/2006/relationships/image" Target="../media/image51.wmf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28" Type="http://schemas.openxmlformats.org/officeDocument/2006/relationships/image" Target="../media/image62.wm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62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Relationship Id="rId27" Type="http://schemas.openxmlformats.org/officeDocument/2006/relationships/oleObject" Target="../embeddings/oleObject6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6806"/>
            <a:ext cx="6172200" cy="1894362"/>
          </a:xfrm>
        </p:spPr>
        <p:txBody>
          <a:bodyPr/>
          <a:lstStyle/>
          <a:p>
            <a:r>
              <a:rPr lang="en-CA"/>
              <a:t>Assignment 1.2 Irrational and Rational Numbers</a:t>
            </a:r>
            <a:br>
              <a:rPr lang="en-CA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>
            <a:extLst>
              <a:ext uri="{FF2B5EF4-FFF2-40B4-BE49-F238E27FC236}">
                <a16:creationId xmlns:a16="http://schemas.microsoft.com/office/drawing/2014/main" id="{50BF8ED8-E216-4322-844F-07D88A00D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7601272" cy="593725"/>
          </a:xfrm>
        </p:spPr>
        <p:txBody>
          <a:bodyPr/>
          <a:lstStyle/>
          <a:p>
            <a:pPr eaLnBrk="1" hangingPunct="1"/>
            <a:r>
              <a:rPr lang="en-CA" altLang="en-US" dirty="0"/>
              <a:t>What are Radicals?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F7D291C-BF50-421A-95E4-BBDED3281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1097335"/>
            <a:ext cx="8412931" cy="4114800"/>
          </a:xfrm>
        </p:spPr>
        <p:txBody>
          <a:bodyPr/>
          <a:lstStyle/>
          <a:p>
            <a:pPr eaLnBrk="1" hangingPunct="1"/>
            <a:r>
              <a:rPr lang="en-CA" altLang="en-US" dirty="0"/>
              <a:t>Radicals are numbers with a root sign  or  when the exponent is a fraction</a:t>
            </a:r>
            <a:br>
              <a:rPr lang="en-CA" altLang="en-US" dirty="0"/>
            </a:br>
            <a:endParaRPr lang="en-CA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Square Root  </a:t>
            </a:r>
            <a:r>
              <a:rPr lang="en-CA" altLang="en-US" dirty="0">
                <a:sym typeface="Wingdings" panose="05000000000000000000" pitchFamily="2" charset="2"/>
              </a:rPr>
              <a:t>         </a:t>
            </a:r>
            <a:endParaRPr lang="en-CA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CA" altLang="en-US" sz="5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Cube Root     </a:t>
            </a:r>
            <a:r>
              <a:rPr lang="en-CA" altLang="en-US" dirty="0">
                <a:sym typeface="Wingdings" panose="05000000000000000000" pitchFamily="2" charset="2"/>
              </a:rPr>
              <a:t> 	 </a:t>
            </a:r>
            <a:endParaRPr lang="en-CA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CA" altLang="en-US" sz="5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Forth Root     </a:t>
            </a:r>
            <a:r>
              <a:rPr lang="en-CA" altLang="en-US" dirty="0">
                <a:sym typeface="Wingdings" panose="05000000000000000000" pitchFamily="2" charset="2"/>
              </a:rPr>
              <a:t>	 </a:t>
            </a:r>
            <a:endParaRPr lang="en-CA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CA" altLang="en-US" sz="5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Higher Roots </a:t>
            </a:r>
            <a:r>
              <a:rPr lang="en-CA" altLang="en-US" dirty="0">
                <a:sym typeface="Wingdings" panose="05000000000000000000" pitchFamily="2" charset="2"/>
              </a:rPr>
              <a:t> 	 </a:t>
            </a:r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A93EA14C-8A73-4F9D-8AA2-D20968422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992736"/>
              </p:ext>
            </p:extLst>
          </p:nvPr>
        </p:nvGraphicFramePr>
        <p:xfrm>
          <a:off x="4427984" y="299120"/>
          <a:ext cx="673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672840" imgH="609480" progId="Equation.DSMT4">
                  <p:embed/>
                </p:oleObj>
              </mc:Choice>
              <mc:Fallback>
                <p:oleObj name="Equation" r:id="rId4" imgW="672840" imgH="609480" progId="Equation.DSMT4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A93EA14C-8A73-4F9D-8AA2-D20968422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99120"/>
                        <a:ext cx="673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>
            <a:extLst>
              <a:ext uri="{FF2B5EF4-FFF2-40B4-BE49-F238E27FC236}">
                <a16:creationId xmlns:a16="http://schemas.microsoft.com/office/drawing/2014/main" id="{F252C8FF-05FF-4087-8AEA-3FF03C710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345695"/>
              </p:ext>
            </p:extLst>
          </p:nvPr>
        </p:nvGraphicFramePr>
        <p:xfrm>
          <a:off x="2555776" y="2132856"/>
          <a:ext cx="571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571320" imgH="545760" progId="Equation.DSMT4">
                  <p:embed/>
                </p:oleObj>
              </mc:Choice>
              <mc:Fallback>
                <p:oleObj name="Equation" r:id="rId6" imgW="571320" imgH="545760" progId="Equation.DSMT4">
                  <p:embed/>
                  <p:pic>
                    <p:nvPicPr>
                      <p:cNvPr id="27653" name="Object 5">
                        <a:extLst>
                          <a:ext uri="{FF2B5EF4-FFF2-40B4-BE49-F238E27FC236}">
                            <a16:creationId xmlns:a16="http://schemas.microsoft.com/office/drawing/2014/main" id="{F252C8FF-05FF-4087-8AEA-3FF03C710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132856"/>
                        <a:ext cx="571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>
            <a:extLst>
              <a:ext uri="{FF2B5EF4-FFF2-40B4-BE49-F238E27FC236}">
                <a16:creationId xmlns:a16="http://schemas.microsoft.com/office/drawing/2014/main" id="{493FC382-F84E-4787-90CD-68D29F2B0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603854"/>
              </p:ext>
            </p:extLst>
          </p:nvPr>
        </p:nvGraphicFramePr>
        <p:xfrm>
          <a:off x="2551014" y="2724993"/>
          <a:ext cx="571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571320" imgH="558720" progId="Equation.DSMT4">
                  <p:embed/>
                </p:oleObj>
              </mc:Choice>
              <mc:Fallback>
                <p:oleObj name="Equation" r:id="rId8" imgW="571320" imgH="558720" progId="Equation.DSMT4">
                  <p:embed/>
                  <p:pic>
                    <p:nvPicPr>
                      <p:cNvPr id="27656" name="Object 8">
                        <a:extLst>
                          <a:ext uri="{FF2B5EF4-FFF2-40B4-BE49-F238E27FC236}">
                            <a16:creationId xmlns:a16="http://schemas.microsoft.com/office/drawing/2014/main" id="{493FC382-F84E-4787-90CD-68D29F2B0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014" y="2724993"/>
                        <a:ext cx="571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>
            <a:extLst>
              <a:ext uri="{FF2B5EF4-FFF2-40B4-BE49-F238E27FC236}">
                <a16:creationId xmlns:a16="http://schemas.microsoft.com/office/drawing/2014/main" id="{C80345B1-2234-4C2E-AAA6-AF93C60B9F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54919"/>
              </p:ext>
            </p:extLst>
          </p:nvPr>
        </p:nvGraphicFramePr>
        <p:xfrm>
          <a:off x="2551014" y="3428256"/>
          <a:ext cx="571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571320" imgH="545760" progId="Equation.DSMT4">
                  <p:embed/>
                </p:oleObj>
              </mc:Choice>
              <mc:Fallback>
                <p:oleObj name="Equation" r:id="rId10" imgW="571320" imgH="545760" progId="Equation.DSMT4">
                  <p:embed/>
                  <p:pic>
                    <p:nvPicPr>
                      <p:cNvPr id="27657" name="Object 9">
                        <a:extLst>
                          <a:ext uri="{FF2B5EF4-FFF2-40B4-BE49-F238E27FC236}">
                            <a16:creationId xmlns:a16="http://schemas.microsoft.com/office/drawing/2014/main" id="{C80345B1-2234-4C2E-AAA6-AF93C60B9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014" y="3428256"/>
                        <a:ext cx="571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>
            <a:extLst>
              <a:ext uri="{FF2B5EF4-FFF2-40B4-BE49-F238E27FC236}">
                <a16:creationId xmlns:a16="http://schemas.microsoft.com/office/drawing/2014/main" id="{13487686-3EB0-4649-A3B7-06EF2B2E66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913739"/>
              </p:ext>
            </p:extLst>
          </p:nvPr>
        </p:nvGraphicFramePr>
        <p:xfrm>
          <a:off x="2555776" y="4148981"/>
          <a:ext cx="571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571320" imgH="558720" progId="Equation.DSMT4">
                  <p:embed/>
                </p:oleObj>
              </mc:Choice>
              <mc:Fallback>
                <p:oleObj name="Equation" r:id="rId12" imgW="571320" imgH="558720" progId="Equation.DSMT4">
                  <p:embed/>
                  <p:pic>
                    <p:nvPicPr>
                      <p:cNvPr id="27658" name="Object 10">
                        <a:extLst>
                          <a:ext uri="{FF2B5EF4-FFF2-40B4-BE49-F238E27FC236}">
                            <a16:creationId xmlns:a16="http://schemas.microsoft.com/office/drawing/2014/main" id="{13487686-3EB0-4649-A3B7-06EF2B2E66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148981"/>
                        <a:ext cx="571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>
            <a:extLst>
              <a:ext uri="{FF2B5EF4-FFF2-40B4-BE49-F238E27FC236}">
                <a16:creationId xmlns:a16="http://schemas.microsoft.com/office/drawing/2014/main" id="{528D9384-53F6-43D8-8B50-FCCC559B4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47904"/>
              </p:ext>
            </p:extLst>
          </p:nvPr>
        </p:nvGraphicFramePr>
        <p:xfrm>
          <a:off x="3774976" y="2097931"/>
          <a:ext cx="673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672840" imgH="609480" progId="Equation.DSMT4">
                  <p:embed/>
                </p:oleObj>
              </mc:Choice>
              <mc:Fallback>
                <p:oleObj name="Equation" r:id="rId14" imgW="672840" imgH="609480" progId="Equation.DSMT4">
                  <p:embed/>
                  <p:pic>
                    <p:nvPicPr>
                      <p:cNvPr id="27659" name="Object 11">
                        <a:extLst>
                          <a:ext uri="{FF2B5EF4-FFF2-40B4-BE49-F238E27FC236}">
                            <a16:creationId xmlns:a16="http://schemas.microsoft.com/office/drawing/2014/main" id="{528D9384-53F6-43D8-8B50-FCCC559B4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976" y="2097931"/>
                        <a:ext cx="673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>
            <a:extLst>
              <a:ext uri="{FF2B5EF4-FFF2-40B4-BE49-F238E27FC236}">
                <a16:creationId xmlns:a16="http://schemas.microsoft.com/office/drawing/2014/main" id="{1F2320DD-D6CA-4DEB-9EE3-A5C5DBDC2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79885"/>
              </p:ext>
            </p:extLst>
          </p:nvPr>
        </p:nvGraphicFramePr>
        <p:xfrm>
          <a:off x="3774976" y="2780556"/>
          <a:ext cx="673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6" imgW="672840" imgH="609480" progId="Equation.DSMT4">
                  <p:embed/>
                </p:oleObj>
              </mc:Choice>
              <mc:Fallback>
                <p:oleObj name="Equation" r:id="rId16" imgW="672840" imgH="609480" progId="Equation.DSMT4">
                  <p:embed/>
                  <p:pic>
                    <p:nvPicPr>
                      <p:cNvPr id="27660" name="Object 12">
                        <a:extLst>
                          <a:ext uri="{FF2B5EF4-FFF2-40B4-BE49-F238E27FC236}">
                            <a16:creationId xmlns:a16="http://schemas.microsoft.com/office/drawing/2014/main" id="{1F2320DD-D6CA-4DEB-9EE3-A5C5DBDC2A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976" y="2780556"/>
                        <a:ext cx="673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>
            <a:extLst>
              <a:ext uri="{FF2B5EF4-FFF2-40B4-BE49-F238E27FC236}">
                <a16:creationId xmlns:a16="http://schemas.microsoft.com/office/drawing/2014/main" id="{DB246B08-CDD0-4871-BD14-97B7EBB63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03566"/>
              </p:ext>
            </p:extLst>
          </p:nvPr>
        </p:nvGraphicFramePr>
        <p:xfrm>
          <a:off x="3774976" y="3499693"/>
          <a:ext cx="673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8" imgW="672840" imgH="609480" progId="Equation.DSMT4">
                  <p:embed/>
                </p:oleObj>
              </mc:Choice>
              <mc:Fallback>
                <p:oleObj name="Equation" r:id="rId18" imgW="672840" imgH="609480" progId="Equation.DSMT4">
                  <p:embed/>
                  <p:pic>
                    <p:nvPicPr>
                      <p:cNvPr id="27661" name="Object 13">
                        <a:extLst>
                          <a:ext uri="{FF2B5EF4-FFF2-40B4-BE49-F238E27FC236}">
                            <a16:creationId xmlns:a16="http://schemas.microsoft.com/office/drawing/2014/main" id="{DB246B08-CDD0-4871-BD14-97B7EBB630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976" y="3499693"/>
                        <a:ext cx="673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>
            <a:extLst>
              <a:ext uri="{FF2B5EF4-FFF2-40B4-BE49-F238E27FC236}">
                <a16:creationId xmlns:a16="http://schemas.microsoft.com/office/drawing/2014/main" id="{F2851BC2-2844-40E9-8D71-D990AED1D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95135"/>
              </p:ext>
            </p:extLst>
          </p:nvPr>
        </p:nvGraphicFramePr>
        <p:xfrm>
          <a:off x="3703539" y="4187081"/>
          <a:ext cx="673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20" imgW="672840" imgH="609480" progId="Equation.DSMT4">
                  <p:embed/>
                </p:oleObj>
              </mc:Choice>
              <mc:Fallback>
                <p:oleObj name="Equation" r:id="rId20" imgW="672840" imgH="609480" progId="Equation.DSMT4">
                  <p:embed/>
                  <p:pic>
                    <p:nvPicPr>
                      <p:cNvPr id="27662" name="Object 14">
                        <a:extLst>
                          <a:ext uri="{FF2B5EF4-FFF2-40B4-BE49-F238E27FC236}">
                            <a16:creationId xmlns:a16="http://schemas.microsoft.com/office/drawing/2014/main" id="{F2851BC2-2844-40E9-8D71-D990AED1DA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539" y="4187081"/>
                        <a:ext cx="673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FAD8E18F-E210-41B2-8114-10F0A1629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16233"/>
              </p:ext>
            </p:extLst>
          </p:nvPr>
        </p:nvGraphicFramePr>
        <p:xfrm>
          <a:off x="467544" y="4956500"/>
          <a:ext cx="1615356" cy="484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2" imgW="2031840" imgH="609480" progId="Equation.DSMT4">
                  <p:embed/>
                </p:oleObj>
              </mc:Choice>
              <mc:Fallback>
                <p:oleObj name="Equation" r:id="rId22" imgW="2031840" imgH="609480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FAD8E18F-E210-41B2-8114-10F0A16293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956500"/>
                        <a:ext cx="1615356" cy="484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F342995D-6103-4E68-ABC3-96EF75111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397819"/>
              </p:ext>
            </p:extLst>
          </p:nvPr>
        </p:nvGraphicFramePr>
        <p:xfrm>
          <a:off x="293191" y="5609338"/>
          <a:ext cx="2287489" cy="45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24" imgW="3073320" imgH="609480" progId="Equation.DSMT4">
                  <p:embed/>
                </p:oleObj>
              </mc:Choice>
              <mc:Fallback>
                <p:oleObj name="Equation" r:id="rId24" imgW="3073320" imgH="60948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F342995D-6103-4E68-ABC3-96EF75111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91" y="5609338"/>
                        <a:ext cx="2287489" cy="45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327861E1-1699-4338-A89E-2EE4E97DD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72289"/>
              </p:ext>
            </p:extLst>
          </p:nvPr>
        </p:nvGraphicFramePr>
        <p:xfrm>
          <a:off x="285775" y="6211745"/>
          <a:ext cx="47355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26" imgW="6362640" imgH="609480" progId="Equation.DSMT4">
                  <p:embed/>
                </p:oleObj>
              </mc:Choice>
              <mc:Fallback>
                <p:oleObj name="Equation" r:id="rId26" imgW="6362640" imgH="60948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327861E1-1699-4338-A89E-2EE4E97DD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75" y="6211745"/>
                        <a:ext cx="473551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AFCC2D5E-CE94-473F-8957-712BD9F82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882282"/>
              </p:ext>
            </p:extLst>
          </p:nvPr>
        </p:nvGraphicFramePr>
        <p:xfrm>
          <a:off x="2267744" y="5022007"/>
          <a:ext cx="241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28" imgW="241200" imgH="419040" progId="Equation.DSMT4">
                  <p:embed/>
                </p:oleObj>
              </mc:Choice>
              <mc:Fallback>
                <p:oleObj name="Equation" r:id="rId28" imgW="241200" imgH="41904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AFCC2D5E-CE94-473F-8957-712BD9F82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022007"/>
                        <a:ext cx="241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DE8A5EEC-7FD3-4559-9703-9A7311330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40064"/>
              </p:ext>
            </p:extLst>
          </p:nvPr>
        </p:nvGraphicFramePr>
        <p:xfrm>
          <a:off x="2657773" y="5632996"/>
          <a:ext cx="25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0" imgW="253800" imgH="406080" progId="Equation.DSMT4">
                  <p:embed/>
                </p:oleObj>
              </mc:Choice>
              <mc:Fallback>
                <p:oleObj name="Equation" r:id="rId30" imgW="253800" imgH="406080" progId="Equation.DSMT4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DE8A5EEC-7FD3-4559-9703-9A7311330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773" y="5632996"/>
                        <a:ext cx="254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B6313047-2C1F-4AA3-88CC-4C307C092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7867"/>
              </p:ext>
            </p:extLst>
          </p:nvPr>
        </p:nvGraphicFramePr>
        <p:xfrm>
          <a:off x="5061298" y="6250564"/>
          <a:ext cx="29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2" imgW="291960" imgH="431640" progId="Equation.DSMT4">
                  <p:embed/>
                </p:oleObj>
              </mc:Choice>
              <mc:Fallback>
                <p:oleObj name="Equation" r:id="rId32" imgW="291960" imgH="431640" progId="Equation.DSMT4">
                  <p:embed/>
                  <p:pic>
                    <p:nvPicPr>
                      <p:cNvPr id="19" name="Object 11">
                        <a:extLst>
                          <a:ext uri="{FF2B5EF4-FFF2-40B4-BE49-F238E27FC236}">
                            <a16:creationId xmlns:a16="http://schemas.microsoft.com/office/drawing/2014/main" id="{B6313047-2C1F-4AA3-88CC-4C307C092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298" y="6250564"/>
                        <a:ext cx="292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>
            <a:extLst>
              <a:ext uri="{FF2B5EF4-FFF2-40B4-BE49-F238E27FC236}">
                <a16:creationId xmlns:a16="http://schemas.microsoft.com/office/drawing/2014/main" id="{E7A2FE85-0BB7-4C74-AAE3-A2416277B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5880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/>
              <a:t>III) n</a:t>
            </a:r>
            <a:r>
              <a:rPr lang="en-CA" altLang="en-US" baseline="30000"/>
              <a:t>th</a:t>
            </a:r>
            <a:r>
              <a:rPr lang="en-CA" altLang="en-US"/>
              <a:t> Root of a Number</a:t>
            </a: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FC2928E3-CDE4-4630-97DD-74AFC1CF0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980729"/>
            <a:ext cx="8064500" cy="53692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Ex: Simplify each of the following without a calculator:</a:t>
            </a:r>
          </a:p>
        </p:txBody>
      </p:sp>
      <p:graphicFrame>
        <p:nvGraphicFramePr>
          <p:cNvPr id="6146" name="Object 9">
            <a:extLst>
              <a:ext uri="{FF2B5EF4-FFF2-40B4-BE49-F238E27FC236}">
                <a16:creationId xmlns:a16="http://schemas.microsoft.com/office/drawing/2014/main" id="{D7267C20-E539-4781-B420-51D23251B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746015"/>
              </p:ext>
            </p:extLst>
          </p:nvPr>
        </p:nvGraphicFramePr>
        <p:xfrm>
          <a:off x="323528" y="1553295"/>
          <a:ext cx="1041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346040" imgH="672840" progId="Equation.DSMT4">
                  <p:embed/>
                </p:oleObj>
              </mc:Choice>
              <mc:Fallback>
                <p:oleObj name="Equation" r:id="rId4" imgW="1346040" imgH="672840" progId="Equation.DSMT4">
                  <p:embed/>
                  <p:pic>
                    <p:nvPicPr>
                      <p:cNvPr id="6146" name="Object 9">
                        <a:extLst>
                          <a:ext uri="{FF2B5EF4-FFF2-40B4-BE49-F238E27FC236}">
                            <a16:creationId xmlns:a16="http://schemas.microsoft.com/office/drawing/2014/main" id="{D7267C20-E539-4781-B420-51D23251B5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3295"/>
                        <a:ext cx="1041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0">
            <a:extLst>
              <a:ext uri="{FF2B5EF4-FFF2-40B4-BE49-F238E27FC236}">
                <a16:creationId xmlns:a16="http://schemas.microsoft.com/office/drawing/2014/main" id="{2F6ECC7F-AD10-48AE-AD77-157802D9A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224502"/>
              </p:ext>
            </p:extLst>
          </p:nvPr>
        </p:nvGraphicFramePr>
        <p:xfrm>
          <a:off x="3419872" y="1633962"/>
          <a:ext cx="1271762" cy="46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828800" imgH="672840" progId="Equation.DSMT4">
                  <p:embed/>
                </p:oleObj>
              </mc:Choice>
              <mc:Fallback>
                <p:oleObj name="Equation" r:id="rId6" imgW="1828800" imgH="672840" progId="Equation.DSMT4">
                  <p:embed/>
                  <p:pic>
                    <p:nvPicPr>
                      <p:cNvPr id="6147" name="Object 10">
                        <a:extLst>
                          <a:ext uri="{FF2B5EF4-FFF2-40B4-BE49-F238E27FC236}">
                            <a16:creationId xmlns:a16="http://schemas.microsoft.com/office/drawing/2014/main" id="{2F6ECC7F-AD10-48AE-AD77-157802D9A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633962"/>
                        <a:ext cx="1271762" cy="468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CB7946DB-3E4D-4CA9-8513-DF5CB13BD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80318"/>
              </p:ext>
            </p:extLst>
          </p:nvPr>
        </p:nvGraphicFramePr>
        <p:xfrm>
          <a:off x="6588224" y="1600310"/>
          <a:ext cx="1139286" cy="46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638000" imgH="672840" progId="Equation.DSMT4">
                  <p:embed/>
                </p:oleObj>
              </mc:Choice>
              <mc:Fallback>
                <p:oleObj name="Equation" r:id="rId8" imgW="1638000" imgH="672840" progId="Equation.DSMT4">
                  <p:embed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CB7946DB-3E4D-4CA9-8513-DF5CB13BD0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600310"/>
                        <a:ext cx="1139286" cy="468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2">
            <a:extLst>
              <a:ext uri="{FF2B5EF4-FFF2-40B4-BE49-F238E27FC236}">
                <a16:creationId xmlns:a16="http://schemas.microsoft.com/office/drawing/2014/main" id="{21A98B21-27D6-4DCE-8F89-E57CAE809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17255"/>
              </p:ext>
            </p:extLst>
          </p:nvPr>
        </p:nvGraphicFramePr>
        <p:xfrm>
          <a:off x="179512" y="3573016"/>
          <a:ext cx="1898810" cy="45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2730240" imgH="660240" progId="Equation.DSMT4">
                  <p:embed/>
                </p:oleObj>
              </mc:Choice>
              <mc:Fallback>
                <p:oleObj name="Equation" r:id="rId10" imgW="2730240" imgH="660240" progId="Equation.DSMT4">
                  <p:embed/>
                  <p:pic>
                    <p:nvPicPr>
                      <p:cNvPr id="6149" name="Object 12">
                        <a:extLst>
                          <a:ext uri="{FF2B5EF4-FFF2-40B4-BE49-F238E27FC236}">
                            <a16:creationId xmlns:a16="http://schemas.microsoft.com/office/drawing/2014/main" id="{21A98B21-27D6-4DCE-8F89-E57CAE809E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573016"/>
                        <a:ext cx="1898810" cy="459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6BD84219-5239-421E-A4C9-82321EB2E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32359"/>
              </p:ext>
            </p:extLst>
          </p:nvPr>
        </p:nvGraphicFramePr>
        <p:xfrm>
          <a:off x="3405667" y="3420368"/>
          <a:ext cx="11461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1650960" imgH="736560" progId="Equation.DSMT4">
                  <p:embed/>
                </p:oleObj>
              </mc:Choice>
              <mc:Fallback>
                <p:oleObj name="Equation" r:id="rId12" imgW="1650960" imgH="73656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6BD84219-5239-421E-A4C9-82321EB2ED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667" y="3420368"/>
                        <a:ext cx="11461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0E426368-8553-4186-BF11-27E79E32C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524802"/>
              </p:ext>
            </p:extLst>
          </p:nvPr>
        </p:nvGraphicFramePr>
        <p:xfrm>
          <a:off x="6444208" y="3420368"/>
          <a:ext cx="11033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1587240" imgH="736560" progId="Equation.DSMT4">
                  <p:embed/>
                </p:oleObj>
              </mc:Choice>
              <mc:Fallback>
                <p:oleObj name="Equation" r:id="rId14" imgW="1587240" imgH="73656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0E426368-8553-4186-BF11-27E79E32C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420368"/>
                        <a:ext cx="11033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B113E172-6822-4425-ACDA-1D965D0F5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18637"/>
              </p:ext>
            </p:extLst>
          </p:nvPr>
        </p:nvGraphicFramePr>
        <p:xfrm>
          <a:off x="149970" y="5141468"/>
          <a:ext cx="14033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6" imgW="2019240" imgH="672840" progId="Equation.DSMT4">
                  <p:embed/>
                </p:oleObj>
              </mc:Choice>
              <mc:Fallback>
                <p:oleObj name="Equation" r:id="rId16" imgW="2019240" imgH="67284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B113E172-6822-4425-ACDA-1D965D0F5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70" y="5141468"/>
                        <a:ext cx="14033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59394A3D-FFCB-4E4E-8970-982E31E4F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573920"/>
              </p:ext>
            </p:extLst>
          </p:nvPr>
        </p:nvGraphicFramePr>
        <p:xfrm>
          <a:off x="3101975" y="5099050"/>
          <a:ext cx="15271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8" imgW="2552400" imgH="927000" progId="Equation.DSMT4">
                  <p:embed/>
                </p:oleObj>
              </mc:Choice>
              <mc:Fallback>
                <p:oleObj name="Equation" r:id="rId18" imgW="2552400" imgH="927000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59394A3D-FFCB-4E4E-8970-982E31E4FC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5099050"/>
                        <a:ext cx="15271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C1E2A9E6-75A2-485F-A550-6EA5420DB2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679873"/>
              </p:ext>
            </p:extLst>
          </p:nvPr>
        </p:nvGraphicFramePr>
        <p:xfrm>
          <a:off x="6244629" y="5004943"/>
          <a:ext cx="165576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0" imgW="2920680" imgH="1307880" progId="Equation.DSMT4">
                  <p:embed/>
                </p:oleObj>
              </mc:Choice>
              <mc:Fallback>
                <p:oleObj name="Equation" r:id="rId20" imgW="2920680" imgH="1307880" progId="Equation.DSMT4">
                  <p:embed/>
                  <p:pic>
                    <p:nvPicPr>
                      <p:cNvPr id="12" name="Object 8">
                        <a:extLst>
                          <a:ext uri="{FF2B5EF4-FFF2-40B4-BE49-F238E27FC236}">
                            <a16:creationId xmlns:a16="http://schemas.microsoft.com/office/drawing/2014/main" id="{C1E2A9E6-75A2-485F-A550-6EA5420DB2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629" y="5004943"/>
                        <a:ext cx="1655763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23AF-2933-4AA1-80DC-0E616C32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47663"/>
            <a:ext cx="8362950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v) Estimating Square Roots of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C69C-D1DD-44BB-B4B2-9319C92D40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981075"/>
            <a:ext cx="8353425" cy="3024188"/>
          </a:xfrm>
        </p:spPr>
        <p:txBody>
          <a:bodyPr/>
          <a:lstStyle/>
          <a:p>
            <a:pPr eaLnBrk="1" hangingPunct="1"/>
            <a:r>
              <a:rPr lang="en-CA" altLang="en-US"/>
              <a:t>There are several ways to estimate the square root of fractions</a:t>
            </a:r>
          </a:p>
          <a:p>
            <a:pPr eaLnBrk="1" hangingPunct="1"/>
            <a:r>
              <a:rPr lang="en-CA" altLang="en-US"/>
              <a:t>All methods are estimates and never completely exact</a:t>
            </a:r>
            <a:br>
              <a:rPr lang="en-CA" altLang="en-US"/>
            </a:br>
            <a:endParaRPr lang="en-CA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/>
              <a:t>1</a:t>
            </a:r>
            <a:r>
              <a:rPr lang="en-CA" altLang="en-US" baseline="30000"/>
              <a:t>st</a:t>
            </a:r>
            <a:r>
              <a:rPr lang="en-CA" altLang="en-US"/>
              <a:t> Method: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/>
              <a:t>Round the numerator and denominator each to its nearest perfect square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DFF8A2A8-E53F-4010-9846-0071CD2640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933825"/>
          <a:ext cx="7874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330057" imgH="444307" progId="Equation.DSMT4">
                  <p:embed/>
                </p:oleObj>
              </mc:Choice>
              <mc:Fallback>
                <p:oleObj name="Equation" r:id="rId4" imgW="330057" imgH="444307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DFF8A2A8-E53F-4010-9846-0071CD2640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3825"/>
                        <a:ext cx="7874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F8A340EE-A44C-45F9-9234-328EA5887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3933825"/>
          <a:ext cx="151288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583947" imgH="444307" progId="Equation.DSMT4">
                  <p:embed/>
                </p:oleObj>
              </mc:Choice>
              <mc:Fallback>
                <p:oleObj name="Equation" r:id="rId6" imgW="583947" imgH="444307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F8A340EE-A44C-45F9-9234-328EA5887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33825"/>
                        <a:ext cx="151288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90AB254B-0881-447A-8A70-2C0C2E6967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0" y="4076700"/>
          <a:ext cx="4238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177492" imgH="177492" progId="Equation.DSMT4">
                  <p:embed/>
                </p:oleObj>
              </mc:Choice>
              <mc:Fallback>
                <p:oleObj name="Equation" r:id="rId8" imgW="177492" imgH="177492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90AB254B-0881-447A-8A70-2C0C2E6967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4076700"/>
                        <a:ext cx="4238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28E6AC45-A4AD-49B7-88DB-222CAB54AC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7638" y="4532313"/>
          <a:ext cx="3032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126780" imgH="164814" progId="Equation.DSMT4">
                  <p:embed/>
                </p:oleObj>
              </mc:Choice>
              <mc:Fallback>
                <p:oleObj name="Equation" r:id="rId10" imgW="126780" imgH="164814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28E6AC45-A4AD-49B7-88DB-222CAB54AC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4532313"/>
                        <a:ext cx="3032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AA163FA8-07DC-4A83-A723-E27E3D6334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5157788"/>
          <a:ext cx="9318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2" imgW="266353" imgH="164885" progId="Equation.DSMT4">
                  <p:embed/>
                </p:oleObj>
              </mc:Choice>
              <mc:Fallback>
                <p:oleObj name="Equation" r:id="rId12" imgW="266353" imgH="164885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AA163FA8-07DC-4A83-A723-E27E3D6334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157788"/>
                        <a:ext cx="93186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5">
            <a:extLst>
              <a:ext uri="{FF2B5EF4-FFF2-40B4-BE49-F238E27FC236}">
                <a16:creationId xmlns:a16="http://schemas.microsoft.com/office/drawing/2014/main" id="{91F0AD36-82E0-4A77-B8AE-A8293DB7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002C-9B14-4E4A-8F17-1D66BA54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8901"/>
            <a:ext cx="7859713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Estimate the following square roots</a:t>
            </a:r>
          </a:p>
        </p:txBody>
      </p:sp>
      <p:graphicFrame>
        <p:nvGraphicFramePr>
          <p:cNvPr id="19459" name="Object 2">
            <a:extLst>
              <a:ext uri="{FF2B5EF4-FFF2-40B4-BE49-F238E27FC236}">
                <a16:creationId xmlns:a16="http://schemas.microsoft.com/office/drawing/2014/main" id="{1F7EB952-6688-4C15-A9D9-2FC41D00C5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123950"/>
          <a:ext cx="96996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317225" imgH="444114" progId="Equation.DSMT4">
                  <p:embed/>
                </p:oleObj>
              </mc:Choice>
              <mc:Fallback>
                <p:oleObj name="Equation" r:id="rId4" imgW="317225" imgH="444114" progId="Equation.DSMT4">
                  <p:embed/>
                  <p:pic>
                    <p:nvPicPr>
                      <p:cNvPr id="19459" name="Object 2">
                        <a:extLst>
                          <a:ext uri="{FF2B5EF4-FFF2-40B4-BE49-F238E27FC236}">
                            <a16:creationId xmlns:a16="http://schemas.microsoft.com/office/drawing/2014/main" id="{1F7EB952-6688-4C15-A9D9-2FC41D00C5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23950"/>
                        <a:ext cx="96996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E08E144E-BFB8-4D43-9428-3C05551EEF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2675" y="1133475"/>
          <a:ext cx="10477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342751" imgH="444307" progId="Equation.DSMT4">
                  <p:embed/>
                </p:oleObj>
              </mc:Choice>
              <mc:Fallback>
                <p:oleObj name="Equation" r:id="rId6" imgW="342751" imgH="444307" progId="Equation.DSMT4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E08E144E-BFB8-4D43-9428-3C05551EEF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1133475"/>
                        <a:ext cx="104775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>
            <a:extLst>
              <a:ext uri="{FF2B5EF4-FFF2-40B4-BE49-F238E27FC236}">
                <a16:creationId xmlns:a16="http://schemas.microsoft.com/office/drawing/2014/main" id="{7AE1CC46-B0CB-41DA-857A-303C8BE49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DD2BEB2A-A078-4FE6-BFAE-7EE6C93E7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6950" y="1268413"/>
          <a:ext cx="151288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9" imgW="583947" imgH="444307" progId="Equation.DSMT4">
                  <p:embed/>
                </p:oleObj>
              </mc:Choice>
              <mc:Fallback>
                <p:oleObj name="Equation" r:id="rId9" imgW="583947" imgH="444307" progId="Equation.DSMT4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DD2BEB2A-A078-4FE6-BFAE-7EE6C93E7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1268413"/>
                        <a:ext cx="1512888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C9BBA4-A951-4162-9040-6686AFA91C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8813" y="1427163"/>
          <a:ext cx="3032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1" imgW="126780" imgH="164814" progId="Equation.DSMT4">
                  <p:embed/>
                </p:oleObj>
              </mc:Choice>
              <mc:Fallback>
                <p:oleObj name="Equation" r:id="rId11" imgW="126780" imgH="164814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DC9BBA4-A951-4162-9040-6686AFA91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1427163"/>
                        <a:ext cx="30321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23DCFBE-6768-415E-8C57-B53975CD1E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844675"/>
          <a:ext cx="2730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3" imgW="114102" imgH="177492" progId="Equation.DSMT4">
                  <p:embed/>
                </p:oleObj>
              </mc:Choice>
              <mc:Fallback>
                <p:oleObj name="Equation" r:id="rId13" imgW="114102" imgH="17749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23DCFBE-6768-415E-8C57-B53975CD1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844675"/>
                        <a:ext cx="2730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69AE022-231C-4B04-8FB2-F9E4899BC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2975" y="2657475"/>
          <a:ext cx="106362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5" imgW="304536" imgH="406048" progId="Equation.DSMT4">
                  <p:embed/>
                </p:oleObj>
              </mc:Choice>
              <mc:Fallback>
                <p:oleObj name="Equation" r:id="rId15" imgW="304536" imgH="406048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69AE022-231C-4B04-8FB2-F9E4899BC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2657475"/>
                        <a:ext cx="1063625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FFBDC00-1BDB-47D6-94A8-93FAE378E4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4738" y="1268413"/>
          <a:ext cx="151288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7" imgW="583947" imgH="444307" progId="Equation.DSMT4">
                  <p:embed/>
                </p:oleObj>
              </mc:Choice>
              <mc:Fallback>
                <p:oleObj name="Equation" r:id="rId17" imgW="583947" imgH="444307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FFBDC00-1BDB-47D6-94A8-93FAE378E4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1268413"/>
                        <a:ext cx="1512887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DA9D9C8-6378-494F-980B-95A27E9BD8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1412875"/>
          <a:ext cx="4556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8" imgW="190335" imgH="177646" progId="Equation.DSMT4">
                  <p:embed/>
                </p:oleObj>
              </mc:Choice>
              <mc:Fallback>
                <p:oleObj name="Equation" r:id="rId18" imgW="190335" imgH="177646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DA9D9C8-6378-494F-980B-95A27E9BD8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412875"/>
                        <a:ext cx="4556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6CB1733-8E12-4F86-93F7-C95626E27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0" y="1844675"/>
          <a:ext cx="4857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20" imgW="202936" imgH="177569" progId="Equation.DSMT4">
                  <p:embed/>
                </p:oleObj>
              </mc:Choice>
              <mc:Fallback>
                <p:oleObj name="Equation" r:id="rId20" imgW="202936" imgH="177569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6CB1733-8E12-4F86-93F7-C95626E27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1844675"/>
                        <a:ext cx="4857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2972B89-B0E5-4FE9-8907-69C779788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2657475"/>
          <a:ext cx="106362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22" imgW="304536" imgH="406048" progId="Equation.DSMT4">
                  <p:embed/>
                </p:oleObj>
              </mc:Choice>
              <mc:Fallback>
                <p:oleObj name="Equation" r:id="rId22" imgW="304536" imgH="40604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2972B89-B0E5-4FE9-8907-69C7797889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657475"/>
                        <a:ext cx="1063625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E26788E0-00BB-4E9F-9CA9-BDCC1B4310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231775"/>
            <a:ext cx="8148638" cy="14684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/>
              <a:t>2</a:t>
            </a:r>
            <a:r>
              <a:rPr lang="en-CA" altLang="en-US" baseline="30000"/>
              <a:t>nd</a:t>
            </a:r>
            <a:r>
              <a:rPr lang="en-CA" altLang="en-US"/>
              <a:t> Method: Multiply the numerator and denominator by a common number so that each value will be closer to a perfect square</a:t>
            </a:r>
          </a:p>
        </p:txBody>
      </p:sp>
      <p:graphicFrame>
        <p:nvGraphicFramePr>
          <p:cNvPr id="21507" name="Object 2">
            <a:extLst>
              <a:ext uri="{FF2B5EF4-FFF2-40B4-BE49-F238E27FC236}">
                <a16:creationId xmlns:a16="http://schemas.microsoft.com/office/drawing/2014/main" id="{C0E82D48-CB5D-4814-8ECD-25E1D8C6EC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773238"/>
          <a:ext cx="194468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571252" imgH="444307" progId="Equation.DSMT4">
                  <p:embed/>
                </p:oleObj>
              </mc:Choice>
              <mc:Fallback>
                <p:oleObj name="Equation" r:id="rId4" imgW="571252" imgH="444307" progId="Equation.DSMT4">
                  <p:embed/>
                  <p:pic>
                    <p:nvPicPr>
                      <p:cNvPr id="21507" name="Object 2">
                        <a:extLst>
                          <a:ext uri="{FF2B5EF4-FFF2-40B4-BE49-F238E27FC236}">
                            <a16:creationId xmlns:a16="http://schemas.microsoft.com/office/drawing/2014/main" id="{C0E82D48-CB5D-4814-8ECD-25E1D8C6EC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1944688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id="{F19B7896-13F0-4E28-B85A-29B91CF46C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4350" y="2068513"/>
          <a:ext cx="4841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202936" imgH="177569" progId="Equation.DSMT4">
                  <p:embed/>
                </p:oleObj>
              </mc:Choice>
              <mc:Fallback>
                <p:oleObj name="Equation" r:id="rId6" imgW="202936" imgH="177569" progId="Equation.DSMT4">
                  <p:embed/>
                  <p:pic>
                    <p:nvPicPr>
                      <p:cNvPr id="6147" name="Object 4">
                        <a:extLst>
                          <a:ext uri="{FF2B5EF4-FFF2-40B4-BE49-F238E27FC236}">
                            <a16:creationId xmlns:a16="http://schemas.microsoft.com/office/drawing/2014/main" id="{F19B7896-13F0-4E28-B85A-29B91CF46C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2068513"/>
                        <a:ext cx="4841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B3AEEB44-7624-40F1-8D3D-1A5109DFB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4350" y="2789238"/>
          <a:ext cx="4841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202936" imgH="177569" progId="Equation.DSMT4">
                  <p:embed/>
                </p:oleObj>
              </mc:Choice>
              <mc:Fallback>
                <p:oleObj name="Equation" r:id="rId8" imgW="202936" imgH="177569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B3AEEB44-7624-40F1-8D3D-1A5109DFBD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2789238"/>
                        <a:ext cx="4841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C9F41B38-EDA3-4765-A4B9-1080ACCFFB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8738" y="1844675"/>
          <a:ext cx="1397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9" imgW="457002" imgH="444307" progId="Equation.DSMT4">
                  <p:embed/>
                </p:oleObj>
              </mc:Choice>
              <mc:Fallback>
                <p:oleObj name="Equation" r:id="rId9" imgW="457002" imgH="444307" progId="Equation.DSMT4">
                  <p:embed/>
                  <p:pic>
                    <p:nvPicPr>
                      <p:cNvPr id="6150" name="Object 6">
                        <a:extLst>
                          <a:ext uri="{FF2B5EF4-FFF2-40B4-BE49-F238E27FC236}">
                            <a16:creationId xmlns:a16="http://schemas.microsoft.com/office/drawing/2014/main" id="{C9F41B38-EDA3-4765-A4B9-1080ACCFFB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1844675"/>
                        <a:ext cx="13970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6CFAF74A-27F9-4C3C-9732-27875E6CC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0950" y="3365500"/>
          <a:ext cx="147478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1" imgW="482391" imgH="444307" progId="Equation.DSMT4">
                  <p:embed/>
                </p:oleObj>
              </mc:Choice>
              <mc:Fallback>
                <p:oleObj name="Equation" r:id="rId11" imgW="482391" imgH="444307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6CFAF74A-27F9-4C3C-9732-27875E6CC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3365500"/>
                        <a:ext cx="1474788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DE98A2B7-07E3-4161-A8BD-21759EC0C0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4724400"/>
          <a:ext cx="8921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3" imgW="291973" imgH="393529" progId="Equation.DSMT4">
                  <p:embed/>
                </p:oleObj>
              </mc:Choice>
              <mc:Fallback>
                <p:oleObj name="Equation" r:id="rId13" imgW="291973" imgH="393529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DE98A2B7-07E3-4161-A8BD-21759EC0C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724400"/>
                        <a:ext cx="8921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889641-E6C7-4431-BF8C-E275E135E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2300288"/>
            <a:ext cx="41671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</a:rPr>
              <a:t>We know that our answer </a:t>
            </a:r>
            <a:br>
              <a:rPr lang="en-CA" altLang="en-US" sz="2200">
                <a:solidFill>
                  <a:srgbClr val="FF0000"/>
                </a:solidFill>
              </a:rPr>
            </a:br>
            <a:r>
              <a:rPr lang="en-CA" altLang="en-US" sz="2200">
                <a:solidFill>
                  <a:srgbClr val="FF0000"/>
                </a:solidFill>
              </a:rPr>
              <a:t>should be a bit bigger that 1.8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</a:rPr>
              <a:t>because we rounded 85 </a:t>
            </a:r>
            <a:br>
              <a:rPr lang="en-CA" altLang="en-US" sz="2200">
                <a:solidFill>
                  <a:srgbClr val="FF0000"/>
                </a:solidFill>
              </a:rPr>
            </a:br>
            <a:r>
              <a:rPr lang="en-CA" altLang="en-US" sz="2200">
                <a:solidFill>
                  <a:srgbClr val="FF0000"/>
                </a:solidFill>
              </a:rPr>
              <a:t>down to 81</a:t>
            </a: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9B28572B-B148-488E-8105-439818A5F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6021388"/>
          <a:ext cx="1123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5" imgW="368140" imgH="177723" progId="Equation.DSMT4">
                  <p:embed/>
                </p:oleObj>
              </mc:Choice>
              <mc:Fallback>
                <p:oleObj name="Equation" r:id="rId15" imgW="368140" imgH="177723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9B28572B-B148-488E-8105-439818A5F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6021388"/>
                        <a:ext cx="11239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96BC61C-1682-447E-80A5-773DD5B0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3783013"/>
            <a:ext cx="41163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</a:rPr>
              <a:t>Therefore, our estimate would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</a:rPr>
              <a:t>be approximately 1.82 to 1.85</a:t>
            </a:r>
          </a:p>
        </p:txBody>
      </p:sp>
      <p:sp>
        <p:nvSpPr>
          <p:cNvPr id="21516" name="Text Box 5">
            <a:extLst>
              <a:ext uri="{FF2B5EF4-FFF2-40B4-BE49-F238E27FC236}">
                <a16:creationId xmlns:a16="http://schemas.microsoft.com/office/drawing/2014/main" id="{FAE1A693-78E9-4DEE-A3AD-15BBE27A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7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0C2A-89B4-4544-9873-6A10BE77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Estimate the following square roots</a:t>
            </a:r>
          </a:p>
        </p:txBody>
      </p:sp>
      <p:graphicFrame>
        <p:nvGraphicFramePr>
          <p:cNvPr id="23555" name="Object 2">
            <a:extLst>
              <a:ext uri="{FF2B5EF4-FFF2-40B4-BE49-F238E27FC236}">
                <a16:creationId xmlns:a16="http://schemas.microsoft.com/office/drawing/2014/main" id="{381FD21E-2F6D-45D0-B646-B93D944E8A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123950"/>
          <a:ext cx="969962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317225" imgH="444114" progId="Equation.DSMT4">
                  <p:embed/>
                </p:oleObj>
              </mc:Choice>
              <mc:Fallback>
                <p:oleObj name="Equation" r:id="rId4" imgW="317225" imgH="444114" progId="Equation.DSMT4">
                  <p:embed/>
                  <p:pic>
                    <p:nvPicPr>
                      <p:cNvPr id="23555" name="Object 2">
                        <a:extLst>
                          <a:ext uri="{FF2B5EF4-FFF2-40B4-BE49-F238E27FC236}">
                            <a16:creationId xmlns:a16="http://schemas.microsoft.com/office/drawing/2014/main" id="{381FD21E-2F6D-45D0-B646-B93D944E8A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23950"/>
                        <a:ext cx="969962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1024E294-6236-413C-A335-8149FBE3C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3750" y="1133475"/>
          <a:ext cx="10477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342751" imgH="444307" progId="Equation.DSMT4">
                  <p:embed/>
                </p:oleObj>
              </mc:Choice>
              <mc:Fallback>
                <p:oleObj name="Equation" r:id="rId6" imgW="342751" imgH="444307" progId="Equation.DSMT4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1024E294-6236-413C-A335-8149FBE3C4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1133475"/>
                        <a:ext cx="104775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>
            <a:extLst>
              <a:ext uri="{FF2B5EF4-FFF2-40B4-BE49-F238E27FC236}">
                <a16:creationId xmlns:a16="http://schemas.microsoft.com/office/drawing/2014/main" id="{28975D51-540B-45D4-8F97-5466B234C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FD8E07AD-B384-47C1-946F-D1BF55C4D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1236663"/>
          <a:ext cx="4841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9" imgW="202936" imgH="177569" progId="Equation.DSMT4">
                  <p:embed/>
                </p:oleObj>
              </mc:Choice>
              <mc:Fallback>
                <p:oleObj name="Equation" r:id="rId9" imgW="202936" imgH="177569" progId="Equation.DSMT4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FD8E07AD-B384-47C1-946F-D1BF55C4D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236663"/>
                        <a:ext cx="4841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0AB2C03-FE09-475B-A465-3CD5C82728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1957388"/>
          <a:ext cx="4841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1" imgW="202936" imgH="177569" progId="Equation.DSMT4">
                  <p:embed/>
                </p:oleObj>
              </mc:Choice>
              <mc:Fallback>
                <p:oleObj name="Equation" r:id="rId11" imgW="202936" imgH="17756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0AB2C03-FE09-475B-A465-3CD5C82728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57388"/>
                        <a:ext cx="4841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1D9755C-1626-4326-9AD6-5012E5FE4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6663" y="1012825"/>
          <a:ext cx="1397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2" imgW="457002" imgH="444307" progId="Equation.DSMT4">
                  <p:embed/>
                </p:oleObj>
              </mc:Choice>
              <mc:Fallback>
                <p:oleObj name="Equation" r:id="rId12" imgW="457002" imgH="444307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1D9755C-1626-4326-9AD6-5012E5FE4F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1012825"/>
                        <a:ext cx="13970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3B2180-DCDB-431F-AFD0-847EDF85D2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9825" y="2533650"/>
          <a:ext cx="15144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4" imgW="495085" imgH="444307" progId="Equation.DSMT4">
                  <p:embed/>
                </p:oleObj>
              </mc:Choice>
              <mc:Fallback>
                <p:oleObj name="Equation" r:id="rId14" imgW="495085" imgH="444307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83B2180-DCDB-431F-AFD0-847EDF85D2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2533650"/>
                        <a:ext cx="15144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B57C07-F52D-4B4A-ABA5-D6012D315C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3954463"/>
          <a:ext cx="8921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6" imgW="291973" imgH="393529" progId="Equation.DSMT4">
                  <p:embed/>
                </p:oleObj>
              </mc:Choice>
              <mc:Fallback>
                <p:oleObj name="Equation" r:id="rId16" imgW="291973" imgH="39352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B57C07-F52D-4B4A-ABA5-D6012D315C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954463"/>
                        <a:ext cx="8921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B14B1F9-88E0-4A22-8099-1B3AE09FE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5407025"/>
          <a:ext cx="2092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8" imgW="685502" imgH="177723" progId="Equation.DSMT4">
                  <p:embed/>
                </p:oleObj>
              </mc:Choice>
              <mc:Fallback>
                <p:oleObj name="Equation" r:id="rId18" imgW="685502" imgH="177723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B14B1F9-88E0-4A22-8099-1B3AE09FE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407025"/>
                        <a:ext cx="20923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AEFDB5B-05DA-4E7C-9317-C9511879D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6888" y="1290638"/>
          <a:ext cx="4841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20" imgW="203024" imgH="164957" progId="Equation.DSMT4">
                  <p:embed/>
                </p:oleObj>
              </mc:Choice>
              <mc:Fallback>
                <p:oleObj name="Equation" r:id="rId20" imgW="203024" imgH="164957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AEFDB5B-05DA-4E7C-9317-C9511879D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1290638"/>
                        <a:ext cx="4841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95E729C-AE4C-4266-B597-1A90FA2501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6888" y="2011363"/>
          <a:ext cx="4841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22" imgW="203024" imgH="164957" progId="Equation.DSMT4">
                  <p:embed/>
                </p:oleObj>
              </mc:Choice>
              <mc:Fallback>
                <p:oleObj name="Equation" r:id="rId22" imgW="203024" imgH="164957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95E729C-AE4C-4266-B597-1A90FA2501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2011363"/>
                        <a:ext cx="4841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84171D1-859C-49CC-98EC-2D9E655976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1275" y="1052513"/>
          <a:ext cx="1397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24" imgW="457002" imgH="444307" progId="Equation.DSMT4">
                  <p:embed/>
                </p:oleObj>
              </mc:Choice>
              <mc:Fallback>
                <p:oleObj name="Equation" r:id="rId24" imgW="457002" imgH="444307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84171D1-859C-49CC-98EC-2D9E655976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1052513"/>
                        <a:ext cx="13970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6F4261E-D130-46F0-A0AC-624CEA5E53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3488" y="2573338"/>
          <a:ext cx="14763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26" imgW="482391" imgH="444307" progId="Equation.DSMT4">
                  <p:embed/>
                </p:oleObj>
              </mc:Choice>
              <mc:Fallback>
                <p:oleObj name="Equation" r:id="rId26" imgW="482391" imgH="444307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6F4261E-D130-46F0-A0AC-624CEA5E53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488" y="2573338"/>
                        <a:ext cx="14763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9744384-C180-4D9C-AA2B-A03AD3BE10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6025" y="3992563"/>
          <a:ext cx="8921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28" imgW="291973" imgH="393529" progId="Equation.DSMT4">
                  <p:embed/>
                </p:oleObj>
              </mc:Choice>
              <mc:Fallback>
                <p:oleObj name="Equation" r:id="rId28" imgW="291973" imgH="393529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9744384-C180-4D9C-AA2B-A03AD3BE10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3992563"/>
                        <a:ext cx="8921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8993CEE-2D24-46BE-A472-F6E4B0BF4A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5407025"/>
          <a:ext cx="1123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30" imgW="368140" imgH="177723" progId="Equation.DSMT4">
                  <p:embed/>
                </p:oleObj>
              </mc:Choice>
              <mc:Fallback>
                <p:oleObj name="Equation" r:id="rId30" imgW="368140" imgH="177723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8993CEE-2D24-46BE-A472-F6E4B0BF4A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407025"/>
                        <a:ext cx="11239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Challenge: Given the first nine decimal value of 1/19, find the decimal expansion of 3/19    (Note: do this without a calculator)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027351"/>
              </p:ext>
            </p:extLst>
          </p:nvPr>
        </p:nvGraphicFramePr>
        <p:xfrm>
          <a:off x="457200" y="1417638"/>
          <a:ext cx="3826501" cy="112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333440" imgH="393480" progId="Equation.DSMT4">
                  <p:embed/>
                </p:oleObj>
              </mc:Choice>
              <mc:Fallback>
                <p:oleObj name="Equation" r:id="rId4" imgW="133344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3826501" cy="1129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811463"/>
              </p:ext>
            </p:extLst>
          </p:nvPr>
        </p:nvGraphicFramePr>
        <p:xfrm>
          <a:off x="3867150" y="2333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7150" y="23336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26325"/>
              </p:ext>
            </p:extLst>
          </p:nvPr>
        </p:nvGraphicFramePr>
        <p:xfrm>
          <a:off x="470613" y="2708920"/>
          <a:ext cx="109378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380880" imgH="393480" progId="Equation.DSMT4">
                  <p:embed/>
                </p:oleObj>
              </mc:Choice>
              <mc:Fallback>
                <p:oleObj name="Equation" r:id="rId8" imgW="38088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0613" y="2708920"/>
                        <a:ext cx="1093787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>
            <a:extLst>
              <a:ext uri="{FF2B5EF4-FFF2-40B4-BE49-F238E27FC236}">
                <a16:creationId xmlns:a16="http://schemas.microsoft.com/office/drawing/2014/main" id="{CC8F346F-80A3-4587-B55D-23B73C019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1296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altLang="en-US" dirty="0"/>
              <a:t>Review) Square Root and Cube Root of a Number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0AC2DDC-5D0B-482D-BA2F-6031BF319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8925" y="1011237"/>
            <a:ext cx="7848600" cy="4114800"/>
          </a:xfrm>
        </p:spPr>
        <p:txBody>
          <a:bodyPr/>
          <a:lstStyle/>
          <a:p>
            <a:pPr eaLnBrk="1" hangingPunct="1"/>
            <a:r>
              <a:rPr lang="en-CA" altLang="en-US" dirty="0"/>
              <a:t>When finding the square root of a number, do the opposite of “squaring” it</a:t>
            </a:r>
          </a:p>
          <a:p>
            <a:r>
              <a:rPr lang="en-CA" altLang="en-US" dirty="0"/>
              <a:t>When cube rooting a number, find a number that is equal to it when cubed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Ex: Find the square root of each number</a:t>
            </a:r>
          </a:p>
        </p:txBody>
      </p:sp>
      <p:graphicFrame>
        <p:nvGraphicFramePr>
          <p:cNvPr id="29700" name="Object 4">
            <a:extLst>
              <a:ext uri="{FF2B5EF4-FFF2-40B4-BE49-F238E27FC236}">
                <a16:creationId xmlns:a16="http://schemas.microsoft.com/office/drawing/2014/main" id="{18C40C87-8758-4CF4-99E4-7C50F11A7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03089"/>
              </p:ext>
            </p:extLst>
          </p:nvPr>
        </p:nvGraphicFramePr>
        <p:xfrm>
          <a:off x="454323" y="3140968"/>
          <a:ext cx="829221" cy="452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117440" imgH="609480" progId="Equation.DSMT4">
                  <p:embed/>
                </p:oleObj>
              </mc:Choice>
              <mc:Fallback>
                <p:oleObj name="Equation" r:id="rId4" imgW="1117440" imgH="609480" progId="Equation.DSMT4">
                  <p:embed/>
                  <p:pic>
                    <p:nvPicPr>
                      <p:cNvPr id="29700" name="Object 4">
                        <a:extLst>
                          <a:ext uri="{FF2B5EF4-FFF2-40B4-BE49-F238E27FC236}">
                            <a16:creationId xmlns:a16="http://schemas.microsoft.com/office/drawing/2014/main" id="{18C40C87-8758-4CF4-99E4-7C50F11A70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23" y="3140968"/>
                        <a:ext cx="829221" cy="452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>
            <a:extLst>
              <a:ext uri="{FF2B5EF4-FFF2-40B4-BE49-F238E27FC236}">
                <a16:creationId xmlns:a16="http://schemas.microsoft.com/office/drawing/2014/main" id="{855B88D3-F351-4FA2-880C-A54A0E1B3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060276"/>
              </p:ext>
            </p:extLst>
          </p:nvPr>
        </p:nvGraphicFramePr>
        <p:xfrm>
          <a:off x="413048" y="3758573"/>
          <a:ext cx="895182" cy="452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206360" imgH="609480" progId="Equation.DSMT4">
                  <p:embed/>
                </p:oleObj>
              </mc:Choice>
              <mc:Fallback>
                <p:oleObj name="Equation" r:id="rId6" imgW="1206360" imgH="609480" progId="Equation.DSMT4">
                  <p:embed/>
                  <p:pic>
                    <p:nvPicPr>
                      <p:cNvPr id="29701" name="Object 5">
                        <a:extLst>
                          <a:ext uri="{FF2B5EF4-FFF2-40B4-BE49-F238E27FC236}">
                            <a16:creationId xmlns:a16="http://schemas.microsoft.com/office/drawing/2014/main" id="{855B88D3-F351-4FA2-880C-A54A0E1B3A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48" y="3758573"/>
                        <a:ext cx="895182" cy="452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>
            <a:extLst>
              <a:ext uri="{FF2B5EF4-FFF2-40B4-BE49-F238E27FC236}">
                <a16:creationId xmlns:a16="http://schemas.microsoft.com/office/drawing/2014/main" id="{F1C784C6-E146-4B5C-9B38-9FFD7C068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61733"/>
              </p:ext>
            </p:extLst>
          </p:nvPr>
        </p:nvGraphicFramePr>
        <p:xfrm>
          <a:off x="380067" y="4397029"/>
          <a:ext cx="961143" cy="45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1295280" imgH="609480" progId="Equation.DSMT4">
                  <p:embed/>
                </p:oleObj>
              </mc:Choice>
              <mc:Fallback>
                <p:oleObj name="Equation" r:id="rId8" imgW="1295280" imgH="609480" progId="Equation.DSMT4">
                  <p:embed/>
                  <p:pic>
                    <p:nvPicPr>
                      <p:cNvPr id="29702" name="Object 6">
                        <a:extLst>
                          <a:ext uri="{FF2B5EF4-FFF2-40B4-BE49-F238E27FC236}">
                            <a16:creationId xmlns:a16="http://schemas.microsoft.com/office/drawing/2014/main" id="{F1C784C6-E146-4B5C-9B38-9FFD7C0688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67" y="4397029"/>
                        <a:ext cx="961143" cy="452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>
            <a:extLst>
              <a:ext uri="{FF2B5EF4-FFF2-40B4-BE49-F238E27FC236}">
                <a16:creationId xmlns:a16="http://schemas.microsoft.com/office/drawing/2014/main" id="{C4EEFF67-F286-41F2-ADAE-0B470CD9A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717483"/>
              </p:ext>
            </p:extLst>
          </p:nvPr>
        </p:nvGraphicFramePr>
        <p:xfrm>
          <a:off x="1835696" y="3188525"/>
          <a:ext cx="21605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2539800" imgH="419040" progId="Equation.DSMT4">
                  <p:embed/>
                </p:oleObj>
              </mc:Choice>
              <mc:Fallback>
                <p:oleObj name="Equation" r:id="rId10" imgW="2539800" imgH="419040" progId="Equation.DSMT4">
                  <p:embed/>
                  <p:pic>
                    <p:nvPicPr>
                      <p:cNvPr id="29703" name="Object 7">
                        <a:extLst>
                          <a:ext uri="{FF2B5EF4-FFF2-40B4-BE49-F238E27FC236}">
                            <a16:creationId xmlns:a16="http://schemas.microsoft.com/office/drawing/2014/main" id="{C4EEFF67-F286-41F2-ADAE-0B470CD9A7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188525"/>
                        <a:ext cx="216058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>
            <a:extLst>
              <a:ext uri="{FF2B5EF4-FFF2-40B4-BE49-F238E27FC236}">
                <a16:creationId xmlns:a16="http://schemas.microsoft.com/office/drawing/2014/main" id="{CBEC8FEE-E92F-47D4-9843-05C80AE4C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053017"/>
              </p:ext>
            </p:extLst>
          </p:nvPr>
        </p:nvGraphicFramePr>
        <p:xfrm>
          <a:off x="4846488" y="3149352"/>
          <a:ext cx="1584176" cy="46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2070000" imgH="609480" progId="Equation.DSMT4">
                  <p:embed/>
                </p:oleObj>
              </mc:Choice>
              <mc:Fallback>
                <p:oleObj name="Equation" r:id="rId12" imgW="2070000" imgH="609480" progId="Equation.DSMT4">
                  <p:embed/>
                  <p:pic>
                    <p:nvPicPr>
                      <p:cNvPr id="29704" name="Object 8">
                        <a:extLst>
                          <a:ext uri="{FF2B5EF4-FFF2-40B4-BE49-F238E27FC236}">
                            <a16:creationId xmlns:a16="http://schemas.microsoft.com/office/drawing/2014/main" id="{CBEC8FEE-E92F-47D4-9843-05C80AE4C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488" y="3149352"/>
                        <a:ext cx="1584176" cy="466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A71FEFF0-9B26-4490-A391-7BA1A2991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450076"/>
              </p:ext>
            </p:extLst>
          </p:nvPr>
        </p:nvGraphicFramePr>
        <p:xfrm>
          <a:off x="358568" y="4935538"/>
          <a:ext cx="1020729" cy="45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1371600" imgH="609480" progId="Equation.DSMT4">
                  <p:embed/>
                </p:oleObj>
              </mc:Choice>
              <mc:Fallback>
                <p:oleObj name="Equation" r:id="rId14" imgW="1371600" imgH="60948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A71FEFF0-9B26-4490-A391-7BA1A2991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68" y="4935538"/>
                        <a:ext cx="1020729" cy="45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E4DB86F5-328B-4D07-B930-FA460ABAC8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6716"/>
              </p:ext>
            </p:extLst>
          </p:nvPr>
        </p:nvGraphicFramePr>
        <p:xfrm>
          <a:off x="438720" y="5497627"/>
          <a:ext cx="869510" cy="45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6" imgW="1168200" imgH="609480" progId="Equation.DSMT4">
                  <p:embed/>
                </p:oleObj>
              </mc:Choice>
              <mc:Fallback>
                <p:oleObj name="Equation" r:id="rId16" imgW="1168200" imgH="60948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E4DB86F5-328B-4D07-B930-FA460ABAC8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20" y="5497627"/>
                        <a:ext cx="869510" cy="45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12D1B4BD-D681-473B-8A31-49C24F83B2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021019"/>
              </p:ext>
            </p:extLst>
          </p:nvPr>
        </p:nvGraphicFramePr>
        <p:xfrm>
          <a:off x="189330" y="6133847"/>
          <a:ext cx="1153046" cy="45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8" imgW="1549080" imgH="609480" progId="Equation.DSMT4">
                  <p:embed/>
                </p:oleObj>
              </mc:Choice>
              <mc:Fallback>
                <p:oleObj name="Equation" r:id="rId18" imgW="1549080" imgH="60948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12D1B4BD-D681-473B-8A31-49C24F83B2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30" y="6133847"/>
                        <a:ext cx="1153046" cy="45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3E22DB7F-140A-41F2-BBD4-EFC35E735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239181"/>
              </p:ext>
            </p:extLst>
          </p:nvPr>
        </p:nvGraphicFramePr>
        <p:xfrm>
          <a:off x="1763688" y="5005020"/>
          <a:ext cx="31003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0" imgW="3644640" imgH="419040" progId="Equation.DSMT4">
                  <p:embed/>
                </p:oleObj>
              </mc:Choice>
              <mc:Fallback>
                <p:oleObj name="Equation" r:id="rId20" imgW="3644640" imgH="41904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3E22DB7F-140A-41F2-BBD4-EFC35E735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005020"/>
                        <a:ext cx="310038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DDFA7E42-FC6B-4EF4-A6A1-680993E19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54344"/>
              </p:ext>
            </p:extLst>
          </p:nvPr>
        </p:nvGraphicFramePr>
        <p:xfrm>
          <a:off x="5236049" y="4891881"/>
          <a:ext cx="2062448" cy="54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2" imgW="2323800" imgH="609480" progId="Equation.DSMT4">
                  <p:embed/>
                </p:oleObj>
              </mc:Choice>
              <mc:Fallback>
                <p:oleObj name="Equation" r:id="rId22" imgW="2323800" imgH="609480" progId="Equation.DSMT4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DDFA7E42-FC6B-4EF4-A6A1-680993E19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049" y="4891881"/>
                        <a:ext cx="2062448" cy="540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09563"/>
            <a:ext cx="8243887" cy="7431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I) What is a rational number?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82179"/>
            <a:ext cx="8735888" cy="5387181"/>
          </a:xfrm>
        </p:spPr>
        <p:txBody>
          <a:bodyPr/>
          <a:lstStyle/>
          <a:p>
            <a:pPr eaLnBrk="1" hangingPunct="1"/>
            <a:r>
              <a:rPr lang="en-US" dirty="0"/>
              <a:t>Any number that can be expressed as </a:t>
            </a:r>
            <a:br>
              <a:rPr lang="en-US" dirty="0"/>
            </a:br>
            <a:r>
              <a:rPr lang="en-US" dirty="0"/>
              <a:t>a quotient of two integers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This includes the following:</a:t>
            </a:r>
            <a:br>
              <a:rPr lang="en-US" dirty="0"/>
            </a:br>
            <a:endParaRPr lang="en-US" dirty="0"/>
          </a:p>
          <a:p>
            <a:pPr lvl="1" eaLnBrk="1" hangingPunct="1"/>
            <a:r>
              <a:rPr lang="en-US" sz="2400" dirty="0"/>
              <a:t>all fractions</a:t>
            </a:r>
          </a:p>
          <a:p>
            <a:pPr lvl="1" eaLnBrk="1" hangingPunct="1">
              <a:buFontTx/>
              <a:buNone/>
            </a:pPr>
            <a:endParaRPr lang="en-US" sz="2400" dirty="0"/>
          </a:p>
          <a:p>
            <a:pPr lvl="1" eaLnBrk="1" hangingPunct="1"/>
            <a:r>
              <a:rPr lang="en-US" sz="2400" dirty="0"/>
              <a:t>all integers</a:t>
            </a:r>
            <a:br>
              <a:rPr lang="en-US" sz="2400" dirty="0"/>
            </a:br>
            <a:endParaRPr lang="en-US" sz="2400" dirty="0"/>
          </a:p>
          <a:p>
            <a:pPr lvl="1" eaLnBrk="1" hangingPunct="1"/>
            <a:r>
              <a:rPr lang="en-US" sz="2400" dirty="0"/>
              <a:t>all terminating decimals</a:t>
            </a:r>
            <a:br>
              <a:rPr lang="en-US" sz="2400" dirty="0"/>
            </a:br>
            <a:endParaRPr lang="en-US" sz="2400" dirty="0"/>
          </a:p>
          <a:p>
            <a:pPr lvl="1" eaLnBrk="1" hangingPunct="1"/>
            <a:r>
              <a:rPr lang="en-US" sz="2400" dirty="0"/>
              <a:t>all repeating decimals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61223"/>
              </p:ext>
            </p:extLst>
          </p:nvPr>
        </p:nvGraphicFramePr>
        <p:xfrm>
          <a:off x="3131840" y="3212976"/>
          <a:ext cx="19050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822996" imgH="304701" progId="Equation.DSMT4">
                  <p:embed/>
                </p:oleObj>
              </mc:Choice>
              <mc:Fallback>
                <p:oleObj name="Equation" r:id="rId4" imgW="822996" imgH="304701" progId="Equation.DSMT4">
                  <p:embed/>
                  <p:pic>
                    <p:nvPicPr>
                      <p:cNvPr id="16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212976"/>
                        <a:ext cx="19050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176751"/>
              </p:ext>
            </p:extLst>
          </p:nvPr>
        </p:nvGraphicFramePr>
        <p:xfrm>
          <a:off x="3192016" y="4221088"/>
          <a:ext cx="1524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594302" imgH="152458" progId="Equation.DSMT4">
                  <p:embed/>
                </p:oleObj>
              </mc:Choice>
              <mc:Fallback>
                <p:oleObj name="Equation" r:id="rId6" imgW="594302" imgH="152458" progId="Equation.DSMT4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016" y="4221088"/>
                        <a:ext cx="15240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145082"/>
              </p:ext>
            </p:extLst>
          </p:nvPr>
        </p:nvGraphicFramePr>
        <p:xfrm>
          <a:off x="4932040" y="5013176"/>
          <a:ext cx="2057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815437" imgH="152458" progId="Equation.DSMT4">
                  <p:embed/>
                </p:oleObj>
              </mc:Choice>
              <mc:Fallback>
                <p:oleObj name="Equation" r:id="rId8" imgW="815437" imgH="152458" progId="Equation.DSMT4">
                  <p:embed/>
                  <p:pic>
                    <p:nvPicPr>
                      <p:cNvPr id="16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013176"/>
                        <a:ext cx="20574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044406"/>
              </p:ext>
            </p:extLst>
          </p:nvPr>
        </p:nvGraphicFramePr>
        <p:xfrm>
          <a:off x="5013920" y="5901903"/>
          <a:ext cx="2438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975458" imgH="182907" progId="Equation.DSMT4">
                  <p:embed/>
                </p:oleObj>
              </mc:Choice>
              <mc:Fallback>
                <p:oleObj name="Equation" r:id="rId10" imgW="975458" imgH="182907" progId="Equation.DSMT4">
                  <p:embed/>
                  <p:pic>
                    <p:nvPicPr>
                      <p:cNvPr id="163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920" y="5901903"/>
                        <a:ext cx="2438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071496"/>
              </p:ext>
            </p:extLst>
          </p:nvPr>
        </p:nvGraphicFramePr>
        <p:xfrm>
          <a:off x="6300192" y="1268760"/>
          <a:ext cx="15621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710891" imgH="431613" progId="Equation.DSMT4">
                  <p:embed/>
                </p:oleObj>
              </mc:Choice>
              <mc:Fallback>
                <p:oleObj name="Equation" r:id="rId12" imgW="710891" imgH="431613" progId="Equation.DSMT4">
                  <p:embed/>
                  <p:pic>
                    <p:nvPicPr>
                      <p:cNvPr id="164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268760"/>
                        <a:ext cx="15621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4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22251"/>
            <a:ext cx="8243887" cy="6864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II) What are irrational numbers?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20688"/>
            <a:ext cx="8534400" cy="3416424"/>
          </a:xfrm>
        </p:spPr>
        <p:txBody>
          <a:bodyPr/>
          <a:lstStyle/>
          <a:p>
            <a:pPr eaLnBrk="1" hangingPunct="1"/>
            <a:r>
              <a:rPr lang="en-US" dirty="0"/>
              <a:t>Any number that CANNOT be expressed as a fraction with two integers is irrational </a:t>
            </a:r>
          </a:p>
          <a:p>
            <a:pPr eaLnBrk="1" hangingPunct="1"/>
            <a:r>
              <a:rPr lang="en-US" dirty="0"/>
              <a:t>Both numerator  &amp;denominator need to be integers</a:t>
            </a:r>
          </a:p>
          <a:p>
            <a:pPr lvl="1"/>
            <a:r>
              <a:rPr lang="en-US" dirty="0"/>
              <a:t>Irrational numbers are non-terminating decimals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 eaLnBrk="1" hangingPunct="1"/>
            <a:r>
              <a:rPr lang="en-US" sz="2400" dirty="0"/>
              <a:t>non-repeating decimals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33503"/>
              </p:ext>
            </p:extLst>
          </p:nvPr>
        </p:nvGraphicFramePr>
        <p:xfrm>
          <a:off x="827584" y="2634828"/>
          <a:ext cx="2703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193800" imgH="241300" progId="Equation.DSMT4">
                  <p:embed/>
                </p:oleObj>
              </mc:Choice>
              <mc:Fallback>
                <p:oleObj name="Equation" r:id="rId4" imgW="1193800" imgH="241300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34828"/>
                        <a:ext cx="270351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99286"/>
              </p:ext>
            </p:extLst>
          </p:nvPr>
        </p:nvGraphicFramePr>
        <p:xfrm>
          <a:off x="4495800" y="3336933"/>
          <a:ext cx="41910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828800" imgH="203200" progId="Equation.DSMT4">
                  <p:embed/>
                </p:oleObj>
              </mc:Choice>
              <mc:Fallback>
                <p:oleObj name="Equation" r:id="rId6" imgW="1828800" imgH="203200" progId="Equation.DSMT4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36933"/>
                        <a:ext cx="41910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482880"/>
              </p:ext>
            </p:extLst>
          </p:nvPr>
        </p:nvGraphicFramePr>
        <p:xfrm>
          <a:off x="1240606" y="3835350"/>
          <a:ext cx="7826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571252" imgH="241195" progId="Equation.DSMT4">
                  <p:embed/>
                </p:oleObj>
              </mc:Choice>
              <mc:Fallback>
                <p:oleObj name="Equation" r:id="rId8" imgW="571252" imgH="241195" progId="Equation.DSMT4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606" y="3835350"/>
                        <a:ext cx="78263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11384"/>
              </p:ext>
            </p:extLst>
          </p:nvPr>
        </p:nvGraphicFramePr>
        <p:xfrm>
          <a:off x="1979712" y="3884140"/>
          <a:ext cx="6074544" cy="3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6578600" imgH="330200" progId="Equation.DSMT4">
                  <p:embed/>
                </p:oleObj>
              </mc:Choice>
              <mc:Fallback>
                <p:oleObj name="Equation" r:id="rId10" imgW="6578600" imgH="330200" progId="Equation.DSMT4">
                  <p:embed/>
                  <p:pic>
                    <p:nvPicPr>
                      <p:cNvPr id="174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884140"/>
                        <a:ext cx="6074544" cy="3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624801EA-8729-4B06-AD81-6F3E9E99336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4595339"/>
            <a:ext cx="8534400" cy="204040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In general, if it can be written as a fraction, with the numerator &amp; denominator as fractions, then it won’t be irrational</a:t>
            </a:r>
          </a:p>
          <a:p>
            <a:r>
              <a:rPr lang="en-US" sz="2300" dirty="0"/>
              <a:t>If you take the square root of a non perfect square, cube root of a non perfect cube </a:t>
            </a:r>
            <a:r>
              <a:rPr lang="en-US" sz="2300" dirty="0">
                <a:sym typeface="Wingdings" panose="05000000000000000000" pitchFamily="2" charset="2"/>
              </a:rPr>
              <a:t> irrational number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4266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Rectangle 22" descr="Light downward diagonal"/>
          <p:cNvSpPr>
            <a:spLocks noChangeArrowheads="1"/>
          </p:cNvSpPr>
          <p:nvPr/>
        </p:nvSpPr>
        <p:spPr bwMode="auto">
          <a:xfrm>
            <a:off x="165100" y="1917700"/>
            <a:ext cx="4343400" cy="4737100"/>
          </a:xfrm>
          <a:prstGeom prst="rect">
            <a:avLst/>
          </a:prstGeom>
          <a:pattFill prst="ltDnDiag">
            <a:fgClr>
              <a:srgbClr val="FFFF00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8455" name="Rectangle 23" descr="60%"/>
          <p:cNvSpPr>
            <a:spLocks noChangeArrowheads="1"/>
          </p:cNvSpPr>
          <p:nvPr/>
        </p:nvSpPr>
        <p:spPr bwMode="auto">
          <a:xfrm>
            <a:off x="241300" y="3492500"/>
            <a:ext cx="3822700" cy="3035300"/>
          </a:xfrm>
          <a:prstGeom prst="rect">
            <a:avLst/>
          </a:prstGeom>
          <a:pattFill prst="pct60">
            <a:fgClr>
              <a:srgbClr val="FFFF00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292100" y="4445000"/>
            <a:ext cx="3492500" cy="19685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342900" y="5384800"/>
            <a:ext cx="3200400" cy="8382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75000" y="692150"/>
            <a:ext cx="2992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4000">
                <a:latin typeface="Times New Roman" pitchFamily="18" charset="0"/>
              </a:rPr>
              <a:t>Real numbers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752600" y="1371600"/>
            <a:ext cx="2286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410200" y="1371600"/>
            <a:ext cx="2209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08000" y="2514600"/>
            <a:ext cx="2698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latin typeface="Times New Roman" pitchFamily="18" charset="0"/>
              </a:rPr>
              <a:t>Rational numbers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588000" y="26162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latin typeface="Times New Roman" pitchFamily="18" charset="0"/>
              </a:rPr>
              <a:t>Irrational numbers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1328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latin typeface="Times New Roman" pitchFamily="18" charset="0"/>
              </a:rPr>
              <a:t>Integers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33400" y="4419600"/>
            <a:ext cx="2443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latin typeface="Times New Roman" pitchFamily="18" charset="0"/>
              </a:rPr>
              <a:t>Whole numbers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33400" y="5410200"/>
            <a:ext cx="2562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latin typeface="Times New Roman" pitchFamily="18" charset="0"/>
              </a:rPr>
              <a:t>Natural numbers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876800" y="3263900"/>
            <a:ext cx="391953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*In terms of radicals, unless ‘x’ is positive &amp; a perfect square/cube, the root of ‘x’ is always irrational</a:t>
            </a:r>
          </a:p>
        </p:txBody>
      </p:sp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4953000" y="5487988"/>
          <a:ext cx="322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3225800" imgH="508000" progId="Equation.DSMT4">
                  <p:embed/>
                </p:oleObj>
              </mc:Choice>
              <mc:Fallback>
                <p:oleObj name="Equation" r:id="rId4" imgW="3225800" imgH="508000" progId="Equation.DSMT4">
                  <p:embed/>
                  <p:pic>
                    <p:nvPicPr>
                      <p:cNvPr id="184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87988"/>
                        <a:ext cx="3225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495300" y="3957638"/>
          <a:ext cx="2616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2616200" imgH="393700" progId="Equation.DSMT4">
                  <p:embed/>
                </p:oleObj>
              </mc:Choice>
              <mc:Fallback>
                <p:oleObj name="Equation" r:id="rId6" imgW="2616200" imgH="393700" progId="Equation.DSMT4">
                  <p:embed/>
                  <p:pic>
                    <p:nvPicPr>
                      <p:cNvPr id="1845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957638"/>
                        <a:ext cx="2616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1130300" y="4897438"/>
          <a:ext cx="139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396394" imgH="393529" progId="Equation.DSMT4">
                  <p:embed/>
                </p:oleObj>
              </mc:Choice>
              <mc:Fallback>
                <p:oleObj name="Equation" r:id="rId8" imgW="1396394" imgH="393529" progId="Equation.DSMT4">
                  <p:embed/>
                  <p:pic>
                    <p:nvPicPr>
                      <p:cNvPr id="1845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897438"/>
                        <a:ext cx="1397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0" name="Object 28"/>
          <p:cNvGraphicFramePr>
            <a:graphicFrameLocks noChangeAspect="1"/>
          </p:cNvGraphicFramePr>
          <p:nvPr/>
        </p:nvGraphicFramePr>
        <p:xfrm>
          <a:off x="1263650" y="5824538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079032" imgH="393529" progId="Equation.DSMT4">
                  <p:embed/>
                </p:oleObj>
              </mc:Choice>
              <mc:Fallback>
                <p:oleObj name="Equation" r:id="rId10" imgW="1079032" imgH="393529" progId="Equation.DSMT4">
                  <p:embed/>
                  <p:pic>
                    <p:nvPicPr>
                      <p:cNvPr id="184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5824538"/>
                        <a:ext cx="1079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1" name="Object 29"/>
          <p:cNvGraphicFramePr>
            <a:graphicFrameLocks noChangeAspect="1"/>
          </p:cNvGraphicFramePr>
          <p:nvPr/>
        </p:nvGraphicFramePr>
        <p:xfrm>
          <a:off x="996950" y="2922588"/>
          <a:ext cx="171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1714500" imgH="533400" progId="Equation.DSMT4">
                  <p:embed/>
                </p:oleObj>
              </mc:Choice>
              <mc:Fallback>
                <p:oleObj name="Equation" r:id="rId12" imgW="1714500" imgH="533400" progId="Equation.DSMT4">
                  <p:embed/>
                  <p:pic>
                    <p:nvPicPr>
                      <p:cNvPr id="1846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922588"/>
                        <a:ext cx="17145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4B79BF0-CD2E-40B8-9CF1-64451E7C9FBC}"/>
              </a:ext>
            </a:extLst>
          </p:cNvPr>
          <p:cNvSpPr/>
          <p:nvPr/>
        </p:nvSpPr>
        <p:spPr>
          <a:xfrm>
            <a:off x="99218" y="54481"/>
            <a:ext cx="857723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When you combine all rational numbers with irrational numbers, you get  </a:t>
            </a:r>
            <a:r>
              <a:rPr lang="en-US" sz="23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REAL NUMBERS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94CD3-1E26-4B35-8B3C-0DECAE8338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71616"/>
            <a:ext cx="9144000" cy="59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 animBg="1"/>
      <p:bldP spid="18455" grpId="0" animBg="1"/>
      <p:bldP spid="18457" grpId="0" animBg="1"/>
      <p:bldP spid="18456" grpId="0" animBg="1"/>
      <p:bldP spid="18437" grpId="0" animBg="1"/>
      <p:bldP spid="184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7" y="157113"/>
            <a:ext cx="8329291" cy="82361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600" dirty="0"/>
              <a:t>Ex: Simplify each expression and Circle the rational numbers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18634"/>
              </p:ext>
            </p:extLst>
          </p:nvPr>
        </p:nvGraphicFramePr>
        <p:xfrm>
          <a:off x="323528" y="1052066"/>
          <a:ext cx="9112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052066"/>
                        <a:ext cx="91122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915656"/>
              </p:ext>
            </p:extLst>
          </p:nvPr>
        </p:nvGraphicFramePr>
        <p:xfrm>
          <a:off x="3100388" y="1228279"/>
          <a:ext cx="11747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507960" imgH="241200" progId="Equation.DSMT4">
                  <p:embed/>
                </p:oleObj>
              </mc:Choice>
              <mc:Fallback>
                <p:oleObj name="Equation" r:id="rId6" imgW="507960" imgH="241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0388" y="1228279"/>
                        <a:ext cx="117475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60263"/>
              </p:ext>
            </p:extLst>
          </p:nvPr>
        </p:nvGraphicFramePr>
        <p:xfrm>
          <a:off x="5974606" y="1228279"/>
          <a:ext cx="190976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825480" imgH="241200" progId="Equation.DSMT4">
                  <p:embed/>
                </p:oleObj>
              </mc:Choice>
              <mc:Fallback>
                <p:oleObj name="Equation" r:id="rId8" imgW="82548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74606" y="1228279"/>
                        <a:ext cx="1909762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49247"/>
              </p:ext>
            </p:extLst>
          </p:nvPr>
        </p:nvGraphicFramePr>
        <p:xfrm>
          <a:off x="223837" y="3018752"/>
          <a:ext cx="30591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320480" imgH="203040" progId="Equation.DSMT4">
                  <p:embed/>
                </p:oleObj>
              </mc:Choice>
              <mc:Fallback>
                <p:oleObj name="Equation" r:id="rId10" imgW="1320480" imgH="2030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3837" y="3018752"/>
                        <a:ext cx="30591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637053"/>
              </p:ext>
            </p:extLst>
          </p:nvPr>
        </p:nvGraphicFramePr>
        <p:xfrm>
          <a:off x="3657600" y="2931440"/>
          <a:ext cx="12350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533160" imgH="241200" progId="Equation.DSMT4">
                  <p:embed/>
                </p:oleObj>
              </mc:Choice>
              <mc:Fallback>
                <p:oleObj name="Equation" r:id="rId12" imgW="533160" imgH="241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57600" y="2931440"/>
                        <a:ext cx="1235075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306791"/>
              </p:ext>
            </p:extLst>
          </p:nvPr>
        </p:nvGraphicFramePr>
        <p:xfrm>
          <a:off x="6007893" y="2975096"/>
          <a:ext cx="12350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4" imgW="533160" imgH="241200" progId="Equation.DSMT4">
                  <p:embed/>
                </p:oleObj>
              </mc:Choice>
              <mc:Fallback>
                <p:oleObj name="Equation" r:id="rId14" imgW="533160" imgH="2412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07893" y="2975096"/>
                        <a:ext cx="1235075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0850"/>
              </p:ext>
            </p:extLst>
          </p:nvPr>
        </p:nvGraphicFramePr>
        <p:xfrm>
          <a:off x="179512" y="4828729"/>
          <a:ext cx="19986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6" imgW="863280" imgH="241200" progId="Equation.DSMT4">
                  <p:embed/>
                </p:oleObj>
              </mc:Choice>
              <mc:Fallback>
                <p:oleObj name="Equation" r:id="rId16" imgW="863280" imgH="2412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9512" y="4828729"/>
                        <a:ext cx="1998663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60525"/>
              </p:ext>
            </p:extLst>
          </p:nvPr>
        </p:nvGraphicFramePr>
        <p:xfrm>
          <a:off x="2915816" y="4800699"/>
          <a:ext cx="26130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8" imgW="1130040" imgH="279360" progId="Equation.DSMT4">
                  <p:embed/>
                </p:oleObj>
              </mc:Choice>
              <mc:Fallback>
                <p:oleObj name="Equation" r:id="rId18" imgW="1130040" imgH="279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915816" y="4800699"/>
                        <a:ext cx="2613025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21741"/>
              </p:ext>
            </p:extLst>
          </p:nvPr>
        </p:nvGraphicFramePr>
        <p:xfrm>
          <a:off x="5946031" y="4784279"/>
          <a:ext cx="19383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0" imgW="838080" imgH="279360" progId="Equation.DSMT4">
                  <p:embed/>
                </p:oleObj>
              </mc:Choice>
              <mc:Fallback>
                <p:oleObj name="Equation" r:id="rId20" imgW="838080" imgH="2793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46031" y="4784279"/>
                        <a:ext cx="1938337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9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36AA-212C-43C7-B4CF-5D5DB3FC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4900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III) Review: Perfect Squares</a:t>
            </a:r>
          </a:p>
        </p:txBody>
      </p:sp>
      <p:sp>
        <p:nvSpPr>
          <p:cNvPr id="1028" name="Content Placeholder 2">
            <a:extLst>
              <a:ext uri="{FF2B5EF4-FFF2-40B4-BE49-F238E27FC236}">
                <a16:creationId xmlns:a16="http://schemas.microsoft.com/office/drawing/2014/main" id="{02869221-4647-4F3C-9E6C-465E5ACF5B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764704"/>
            <a:ext cx="8498658" cy="1957538"/>
          </a:xfrm>
        </p:spPr>
        <p:txBody>
          <a:bodyPr/>
          <a:lstStyle/>
          <a:p>
            <a:pPr eaLnBrk="1" hangingPunct="1"/>
            <a:r>
              <a:rPr lang="en-CA" altLang="en-US"/>
              <a:t>A number that is the square of another number</a:t>
            </a:r>
          </a:p>
          <a:p>
            <a:pPr eaLnBrk="1" hangingPunct="1"/>
            <a:r>
              <a:rPr lang="en-CA" altLang="en-US"/>
              <a:t>Square roots of “perfect squares” are integers</a:t>
            </a:r>
            <a:br>
              <a:rPr lang="en-CA" altLang="en-US"/>
            </a:br>
            <a:endParaRPr lang="en-CA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/>
              <a:t>Ex: Indicate which of the following are perfect squares</a:t>
            </a: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674706EA-D15C-401D-AAD4-C7042E13C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22953"/>
              </p:ext>
            </p:extLst>
          </p:nvPr>
        </p:nvGraphicFramePr>
        <p:xfrm>
          <a:off x="323850" y="2717429"/>
          <a:ext cx="8282754" cy="6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578100" imgH="203200" progId="Equation.DSMT4">
                  <p:embed/>
                </p:oleObj>
              </mc:Choice>
              <mc:Fallback>
                <p:oleObj name="Equation" r:id="rId4" imgW="2578100" imgH="203200" progId="Equation.DSMT4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674706EA-D15C-401D-AAD4-C7042E13C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17429"/>
                        <a:ext cx="8282754" cy="6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>
            <a:extLst>
              <a:ext uri="{FF2B5EF4-FFF2-40B4-BE49-F238E27FC236}">
                <a16:creationId xmlns:a16="http://schemas.microsoft.com/office/drawing/2014/main" id="{02717BF0-DCAC-432D-BE00-E38E2CCA0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440" y="6635811"/>
            <a:ext cx="4089400" cy="2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6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77A5C8-A37B-4D69-9711-7197135C1E9E}"/>
              </a:ext>
            </a:extLst>
          </p:cNvPr>
          <p:cNvSpPr txBox="1">
            <a:spLocks/>
          </p:cNvSpPr>
          <p:nvPr/>
        </p:nvSpPr>
        <p:spPr bwMode="auto">
          <a:xfrm>
            <a:off x="168275" y="3572991"/>
            <a:ext cx="8498658" cy="19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/>
            <a:r>
              <a:rPr lang="en-CA" altLang="en-US" dirty="0"/>
              <a:t>If a number is not a perfect square, we can use PS to find the square root of that number</a:t>
            </a: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6210207E-A593-4B32-BCDA-4A6D6E71A5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46922"/>
              </p:ext>
            </p:extLst>
          </p:nvPr>
        </p:nvGraphicFramePr>
        <p:xfrm>
          <a:off x="3779838" y="4672243"/>
          <a:ext cx="815641" cy="57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253670" imgH="177569" progId="Equation.DSMT4">
                  <p:embed/>
                </p:oleObj>
              </mc:Choice>
              <mc:Fallback>
                <p:oleObj name="Equation" r:id="rId7" imgW="253670" imgH="177569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6210207E-A593-4B32-BCDA-4A6D6E71A5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672243"/>
                        <a:ext cx="815641" cy="570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8B4ACCF9-6038-48D1-BC8A-BB3262311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47254"/>
              </p:ext>
            </p:extLst>
          </p:nvPr>
        </p:nvGraphicFramePr>
        <p:xfrm>
          <a:off x="323850" y="2718032"/>
          <a:ext cx="815641" cy="57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9" imgW="253670" imgH="177569" progId="Equation.DSMT4">
                  <p:embed/>
                </p:oleObj>
              </mc:Choice>
              <mc:Fallback>
                <p:oleObj name="Equation" r:id="rId9" imgW="253670" imgH="177569" progId="Equation.DSMT4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8B4ACCF9-6038-48D1-BC8A-BB3262311F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18032"/>
                        <a:ext cx="815641" cy="570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DB18C242-C79D-4E97-910D-2EB9E9E9B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451932"/>
              </p:ext>
            </p:extLst>
          </p:nvPr>
        </p:nvGraphicFramePr>
        <p:xfrm>
          <a:off x="3203575" y="4808384"/>
          <a:ext cx="407821" cy="40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DB18C242-C79D-4E97-910D-2EB9E9E9BC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808384"/>
                        <a:ext cx="407821" cy="407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9EF0FEDF-CAA6-46C4-811A-244FD9DC1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88253"/>
              </p:ext>
            </p:extLst>
          </p:nvPr>
        </p:nvGraphicFramePr>
        <p:xfrm>
          <a:off x="2268538" y="4662718"/>
          <a:ext cx="815641" cy="57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253670" imgH="177569" progId="Equation.DSMT4">
                  <p:embed/>
                </p:oleObj>
              </mc:Choice>
              <mc:Fallback>
                <p:oleObj name="Equation" r:id="rId12" imgW="253670" imgH="177569" progId="Equation.DSMT4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9EF0FEDF-CAA6-46C4-811A-244FD9DC1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662718"/>
                        <a:ext cx="815641" cy="570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A3E726-70C5-4A58-88D7-314C90541B26}"/>
              </a:ext>
            </a:extLst>
          </p:cNvPr>
          <p:cNvSpPr txBox="1">
            <a:spLocks/>
          </p:cNvSpPr>
          <p:nvPr/>
        </p:nvSpPr>
        <p:spPr bwMode="auto">
          <a:xfrm>
            <a:off x="360363" y="5397112"/>
            <a:ext cx="3256166" cy="8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>
                <a:solidFill>
                  <a:srgbClr val="FF0000"/>
                </a:solidFill>
              </a:rPr>
              <a:t>Largest P.S. that is smaller than 189</a:t>
            </a:r>
          </a:p>
        </p:txBody>
      </p:sp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66F77928-E362-4251-9D8F-772086567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218607"/>
              </p:ext>
            </p:extLst>
          </p:nvPr>
        </p:nvGraphicFramePr>
        <p:xfrm>
          <a:off x="5003800" y="4808384"/>
          <a:ext cx="407821" cy="40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126725" imgH="126725" progId="Equation.DSMT4">
                  <p:embed/>
                </p:oleObj>
              </mc:Choice>
              <mc:Fallback>
                <p:oleObj name="Equation" r:id="rId14" imgW="126725" imgH="126725" progId="Equation.DSMT4">
                  <p:embed/>
                  <p:pic>
                    <p:nvPicPr>
                      <p:cNvPr id="12" name="Object 12">
                        <a:extLst>
                          <a:ext uri="{FF2B5EF4-FFF2-40B4-BE49-F238E27FC236}">
                            <a16:creationId xmlns:a16="http://schemas.microsoft.com/office/drawing/2014/main" id="{66F77928-E362-4251-9D8F-772086567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808384"/>
                        <a:ext cx="407821" cy="407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B166BA10-4C33-4FE7-B1FB-CF295DA99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970313"/>
              </p:ext>
            </p:extLst>
          </p:nvPr>
        </p:nvGraphicFramePr>
        <p:xfrm>
          <a:off x="5651500" y="4662718"/>
          <a:ext cx="815641" cy="57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253670" imgH="177569" progId="Equation.DSMT4">
                  <p:embed/>
                </p:oleObj>
              </mc:Choice>
              <mc:Fallback>
                <p:oleObj name="Equation" r:id="rId15" imgW="253670" imgH="17756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B166BA10-4C33-4FE7-B1FB-CF295DA9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662718"/>
                        <a:ext cx="815641" cy="570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EB4C002-91B8-4FBA-B366-3AAEF3FC8514}"/>
              </a:ext>
            </a:extLst>
          </p:cNvPr>
          <p:cNvSpPr txBox="1">
            <a:spLocks/>
          </p:cNvSpPr>
          <p:nvPr/>
        </p:nvSpPr>
        <p:spPr bwMode="auto">
          <a:xfrm>
            <a:off x="5435600" y="5379639"/>
            <a:ext cx="3256166" cy="87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>
                <a:solidFill>
                  <a:srgbClr val="FF0000"/>
                </a:solidFill>
              </a:rPr>
              <a:t>Smallest P.S. that 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>
                <a:solidFill>
                  <a:srgbClr val="FF0000"/>
                </a:solidFill>
              </a:rPr>
              <a:t>is larger than 189</a:t>
            </a:r>
          </a:p>
        </p:txBody>
      </p:sp>
      <p:graphicFrame>
        <p:nvGraphicFramePr>
          <p:cNvPr id="15" name="Object 15">
            <a:extLst>
              <a:ext uri="{FF2B5EF4-FFF2-40B4-BE49-F238E27FC236}">
                <a16:creationId xmlns:a16="http://schemas.microsoft.com/office/drawing/2014/main" id="{372DBBAB-C52A-4F19-9195-FD4138728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874344"/>
              </p:ext>
            </p:extLst>
          </p:nvPr>
        </p:nvGraphicFramePr>
        <p:xfrm>
          <a:off x="3543300" y="5453678"/>
          <a:ext cx="1181880" cy="73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7" imgW="368300" imgH="228600" progId="Equation.DSMT4">
                  <p:embed/>
                </p:oleObj>
              </mc:Choice>
              <mc:Fallback>
                <p:oleObj name="Equation" r:id="rId17" imgW="368300" imgH="228600" progId="Equation.DSMT4">
                  <p:embed/>
                  <p:pic>
                    <p:nvPicPr>
                      <p:cNvPr id="15" name="Object 15">
                        <a:extLst>
                          <a:ext uri="{FF2B5EF4-FFF2-40B4-BE49-F238E27FC236}">
                            <a16:creationId xmlns:a16="http://schemas.microsoft.com/office/drawing/2014/main" id="{372DBBAB-C52A-4F19-9195-FD4138728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5453678"/>
                        <a:ext cx="1181880" cy="73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>
            <a:extLst>
              <a:ext uri="{FF2B5EF4-FFF2-40B4-BE49-F238E27FC236}">
                <a16:creationId xmlns:a16="http://schemas.microsoft.com/office/drawing/2014/main" id="{F4656B8A-072D-4AAE-88AB-F27AF5505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89970"/>
              </p:ext>
            </p:extLst>
          </p:nvPr>
        </p:nvGraphicFramePr>
        <p:xfrm>
          <a:off x="3230563" y="5627534"/>
          <a:ext cx="407820" cy="40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9" imgW="126725" imgH="126725" progId="Equation.DSMT4">
                  <p:embed/>
                </p:oleObj>
              </mc:Choice>
              <mc:Fallback>
                <p:oleObj name="Equation" r:id="rId19" imgW="126725" imgH="126725" progId="Equation.DSMT4">
                  <p:embed/>
                  <p:pic>
                    <p:nvPicPr>
                      <p:cNvPr id="16" name="Object 16">
                        <a:extLst>
                          <a:ext uri="{FF2B5EF4-FFF2-40B4-BE49-F238E27FC236}">
                            <a16:creationId xmlns:a16="http://schemas.microsoft.com/office/drawing/2014/main" id="{F4656B8A-072D-4AAE-88AB-F27AF55051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5627534"/>
                        <a:ext cx="407820" cy="407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>
            <a:extLst>
              <a:ext uri="{FF2B5EF4-FFF2-40B4-BE49-F238E27FC236}">
                <a16:creationId xmlns:a16="http://schemas.microsoft.com/office/drawing/2014/main" id="{146F557B-9191-48A2-BE70-3253FDCE9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725712"/>
              </p:ext>
            </p:extLst>
          </p:nvPr>
        </p:nvGraphicFramePr>
        <p:xfrm>
          <a:off x="2565399" y="5535843"/>
          <a:ext cx="570949" cy="57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0" imgW="177492" imgH="177492" progId="Equation.DSMT4">
                  <p:embed/>
                </p:oleObj>
              </mc:Choice>
              <mc:Fallback>
                <p:oleObj name="Equation" r:id="rId20" imgW="177492" imgH="177492" progId="Equation.DSMT4">
                  <p:embed/>
                  <p:pic>
                    <p:nvPicPr>
                      <p:cNvPr id="17" name="Object 17">
                        <a:extLst>
                          <a:ext uri="{FF2B5EF4-FFF2-40B4-BE49-F238E27FC236}">
                            <a16:creationId xmlns:a16="http://schemas.microsoft.com/office/drawing/2014/main" id="{146F557B-9191-48A2-BE70-3253FDCE91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399" y="5535843"/>
                        <a:ext cx="570949" cy="570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7142A3BE-563B-4429-8AE6-630492CBF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652150"/>
              </p:ext>
            </p:extLst>
          </p:nvPr>
        </p:nvGraphicFramePr>
        <p:xfrm>
          <a:off x="5003800" y="5671984"/>
          <a:ext cx="407821" cy="40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2" imgW="126725" imgH="126725" progId="Equation.DSMT4">
                  <p:embed/>
                </p:oleObj>
              </mc:Choice>
              <mc:Fallback>
                <p:oleObj name="Equation" r:id="rId22" imgW="126725" imgH="126725" progId="Equation.DSMT4">
                  <p:embed/>
                  <p:pic>
                    <p:nvPicPr>
                      <p:cNvPr id="18" name="Object 18">
                        <a:extLst>
                          <a:ext uri="{FF2B5EF4-FFF2-40B4-BE49-F238E27FC236}">
                            <a16:creationId xmlns:a16="http://schemas.microsoft.com/office/drawing/2014/main" id="{7142A3BE-563B-4429-8AE6-630492CBF2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671984"/>
                        <a:ext cx="407821" cy="407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31A2B28A-2D6B-405C-8429-24E466B6B8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9106"/>
              </p:ext>
            </p:extLst>
          </p:nvPr>
        </p:nvGraphicFramePr>
        <p:xfrm>
          <a:off x="5661024" y="5577425"/>
          <a:ext cx="570949" cy="529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3" imgW="177492" imgH="164814" progId="Equation.DSMT4">
                  <p:embed/>
                </p:oleObj>
              </mc:Choice>
              <mc:Fallback>
                <p:oleObj name="Equation" r:id="rId23" imgW="177492" imgH="164814" progId="Equation.DSMT4">
                  <p:embed/>
                  <p:pic>
                    <p:nvPicPr>
                      <p:cNvPr id="19" name="Object 19">
                        <a:extLst>
                          <a:ext uri="{FF2B5EF4-FFF2-40B4-BE49-F238E27FC236}">
                            <a16:creationId xmlns:a16="http://schemas.microsoft.com/office/drawing/2014/main" id="{31A2B28A-2D6B-405C-8429-24E466B6B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4" y="5577425"/>
                        <a:ext cx="570949" cy="529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38091 0.294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6436-2943-4A09-8644-4BCCC560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150813"/>
            <a:ext cx="7467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IV) Estimating Irrational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D2F7-2315-4B31-B26C-CEE2DC2E68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8351838" cy="8207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dirty="0"/>
              <a:t>Ex: Given each roots, estimate the value and draw it on a number line:</a:t>
            </a:r>
          </a:p>
        </p:txBody>
      </p:sp>
      <p:graphicFrame>
        <p:nvGraphicFramePr>
          <p:cNvPr id="13316" name="Object 2">
            <a:extLst>
              <a:ext uri="{FF2B5EF4-FFF2-40B4-BE49-F238E27FC236}">
                <a16:creationId xmlns:a16="http://schemas.microsoft.com/office/drawing/2014/main" id="{995E7DCC-B41C-41DE-9B5A-96A897EA45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882775"/>
          <a:ext cx="9096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304668" imgH="228501" progId="Equation.DSMT4">
                  <p:embed/>
                </p:oleObj>
              </mc:Choice>
              <mc:Fallback>
                <p:oleObj name="Equation" r:id="rId4" imgW="304668" imgH="228501" progId="Equation.DSMT4">
                  <p:embed/>
                  <p:pic>
                    <p:nvPicPr>
                      <p:cNvPr id="13316" name="Object 2">
                        <a:extLst>
                          <a:ext uri="{FF2B5EF4-FFF2-40B4-BE49-F238E27FC236}">
                            <a16:creationId xmlns:a16="http://schemas.microsoft.com/office/drawing/2014/main" id="{995E7DCC-B41C-41DE-9B5A-96A897EA4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82775"/>
                        <a:ext cx="90963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02DCD9-2ABC-4811-B98B-0750709D6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844675"/>
            <a:ext cx="3359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</a:rPr>
              <a:t>Find two perfect square </a:t>
            </a:r>
            <a:br>
              <a:rPr lang="en-CA" altLang="en-US" sz="2200">
                <a:solidFill>
                  <a:srgbClr val="FF0000"/>
                </a:solidFill>
              </a:rPr>
            </a:br>
            <a:r>
              <a:rPr lang="en-CA" altLang="en-US" sz="2200">
                <a:solidFill>
                  <a:srgbClr val="FF0000"/>
                </a:solidFill>
              </a:rPr>
              <a:t>that 17 is in between</a:t>
            </a: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FA5C239-11B6-4E32-9B97-1DAA82A99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2781300"/>
          <a:ext cx="8715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291973" imgH="228501" progId="Equation.DSMT4">
                  <p:embed/>
                </p:oleObj>
              </mc:Choice>
              <mc:Fallback>
                <p:oleObj name="Equation" r:id="rId6" imgW="291973" imgH="228501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4FA5C239-11B6-4E32-9B97-1DAA82A996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781300"/>
                        <a:ext cx="87153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36568E92-90F3-473E-84A1-830F073BE8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4025" y="2817813"/>
          <a:ext cx="9477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317362" imgH="228501" progId="Equation.DSMT4">
                  <p:embed/>
                </p:oleObj>
              </mc:Choice>
              <mc:Fallback>
                <p:oleObj name="Equation" r:id="rId8" imgW="317362" imgH="228501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36568E92-90F3-473E-84A1-830F073BE8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817813"/>
                        <a:ext cx="94773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F19D3F-F369-4D29-9FB6-DD80521C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638" y="3667125"/>
            <a:ext cx="2933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</a:rPr>
              <a:t>Place the values on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</a:rPr>
              <a:t>Number line</a:t>
            </a: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079E716E-B530-462F-B44C-F833DF9D200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752850"/>
            <a:ext cx="4249738" cy="180975"/>
            <a:chOff x="251520" y="3753055"/>
            <a:chExt cx="4248472" cy="180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1237698-4E8A-49E1-B05E-A5313DE98C0A}"/>
                </a:ext>
              </a:extLst>
            </p:cNvPr>
            <p:cNvCxnSpPr/>
            <p:nvPr/>
          </p:nvCxnSpPr>
          <p:spPr>
            <a:xfrm>
              <a:off x="251520" y="3860423"/>
              <a:ext cx="424847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398B7A-9F5F-4195-ABFD-81E1E95D35AC}"/>
                </a:ext>
              </a:extLst>
            </p:cNvPr>
            <p:cNvCxnSpPr/>
            <p:nvPr/>
          </p:nvCxnSpPr>
          <p:spPr>
            <a:xfrm rot="5400000">
              <a:off x="809027" y="3843055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7B0262-0496-47BB-A8B8-901A8A28C1F3}"/>
                </a:ext>
              </a:extLst>
            </p:cNvPr>
            <p:cNvCxnSpPr/>
            <p:nvPr/>
          </p:nvCxnSpPr>
          <p:spPr>
            <a:xfrm rot="5400000">
              <a:off x="3833900" y="3843055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307655E2-90EE-42EA-8CC5-F8258472A3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3933825"/>
          <a:ext cx="8715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291973" imgH="228501" progId="Equation.DSMT4">
                  <p:embed/>
                </p:oleObj>
              </mc:Choice>
              <mc:Fallback>
                <p:oleObj name="Equation" r:id="rId10" imgW="291973" imgH="228501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307655E2-90EE-42EA-8CC5-F8258472A3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933825"/>
                        <a:ext cx="87153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F39E23BE-8A2C-40AA-BB17-AEACE5F4B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8363" y="3898900"/>
          <a:ext cx="9477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317362" imgH="228501" progId="Equation.DSMT4">
                  <p:embed/>
                </p:oleObj>
              </mc:Choice>
              <mc:Fallback>
                <p:oleObj name="Equation" r:id="rId11" imgW="317362" imgH="228501" progId="Equation.DSMT4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F39E23BE-8A2C-40AA-BB17-AEACE5F4B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3898900"/>
                        <a:ext cx="94773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>
            <a:extLst>
              <a:ext uri="{FF2B5EF4-FFF2-40B4-BE49-F238E27FC236}">
                <a16:creationId xmlns:a16="http://schemas.microsoft.com/office/drawing/2014/main" id="{7B1515C9-12E0-45F2-95BD-09A21FE079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4005263"/>
          <a:ext cx="3794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2" imgW="126780" imgH="164814" progId="Equation.DSMT4">
                  <p:embed/>
                </p:oleObj>
              </mc:Choice>
              <mc:Fallback>
                <p:oleObj name="Equation" r:id="rId12" imgW="126780" imgH="164814" progId="Equation.DSMT4">
                  <p:embed/>
                  <p:pic>
                    <p:nvPicPr>
                      <p:cNvPr id="17" name="Object 7">
                        <a:extLst>
                          <a:ext uri="{FF2B5EF4-FFF2-40B4-BE49-F238E27FC236}">
                            <a16:creationId xmlns:a16="http://schemas.microsoft.com/office/drawing/2014/main" id="{7B1515C9-12E0-45F2-95BD-09A21FE079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005263"/>
                        <a:ext cx="3794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id="{C4D16EE9-D6D3-4229-B81E-EE0642E961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3978275"/>
          <a:ext cx="3413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18" name="Object 8">
                        <a:extLst>
                          <a:ext uri="{FF2B5EF4-FFF2-40B4-BE49-F238E27FC236}">
                            <a16:creationId xmlns:a16="http://schemas.microsoft.com/office/drawing/2014/main" id="{C4D16EE9-D6D3-4229-B81E-EE0642E961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978275"/>
                        <a:ext cx="3413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2CEAD93E-0CBD-4AB2-BC5F-361ECF3D23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1438" y="4508500"/>
          <a:ext cx="3165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6" imgW="1435100" imgH="228600" progId="Equation.DSMT4">
                  <p:embed/>
                </p:oleObj>
              </mc:Choice>
              <mc:Fallback>
                <p:oleObj name="Equation" r:id="rId16" imgW="1435100" imgH="228600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2CEAD93E-0CBD-4AB2-BC5F-361ECF3D23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4508500"/>
                        <a:ext cx="31654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own Arrow 21">
            <a:extLst>
              <a:ext uri="{FF2B5EF4-FFF2-40B4-BE49-F238E27FC236}">
                <a16:creationId xmlns:a16="http://schemas.microsoft.com/office/drawing/2014/main" id="{669EDB07-2EE5-4121-B085-C12499CEE464}"/>
              </a:ext>
            </a:extLst>
          </p:cNvPr>
          <p:cNvSpPr/>
          <p:nvPr/>
        </p:nvSpPr>
        <p:spPr>
          <a:xfrm>
            <a:off x="684213" y="3141663"/>
            <a:ext cx="431800" cy="6477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3" name="Object 16">
            <a:extLst>
              <a:ext uri="{FF2B5EF4-FFF2-40B4-BE49-F238E27FC236}">
                <a16:creationId xmlns:a16="http://schemas.microsoft.com/office/drawing/2014/main" id="{E44B2A33-67D0-4CC1-ABDE-91BD81EF88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5300663"/>
          <a:ext cx="66643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8" imgW="3022600" imgH="241300" progId="Equation.DSMT4">
                  <p:embed/>
                </p:oleObj>
              </mc:Choice>
              <mc:Fallback>
                <p:oleObj name="Equation" r:id="rId18" imgW="3022600" imgH="241300" progId="Equation.DSMT4">
                  <p:embed/>
                  <p:pic>
                    <p:nvPicPr>
                      <p:cNvPr id="23" name="Object 16">
                        <a:extLst>
                          <a:ext uri="{FF2B5EF4-FFF2-40B4-BE49-F238E27FC236}">
                            <a16:creationId xmlns:a16="http://schemas.microsoft.com/office/drawing/2014/main" id="{E44B2A33-67D0-4CC1-ABDE-91BD81EF88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300663"/>
                        <a:ext cx="66643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8FE273-84FE-46CF-BD8D-3FBCD3725643}"/>
              </a:ext>
            </a:extLst>
          </p:cNvPr>
          <p:cNvCxnSpPr/>
          <p:nvPr/>
        </p:nvCxnSpPr>
        <p:spPr>
          <a:xfrm rot="5400000">
            <a:off x="1187450" y="3860801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Text Box 5">
            <a:extLst>
              <a:ext uri="{FF2B5EF4-FFF2-40B4-BE49-F238E27FC236}">
                <a16:creationId xmlns:a16="http://schemas.microsoft.com/office/drawing/2014/main" id="{B6326CE0-774D-4BD4-B44D-56E42EC6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0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33073 -0.005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-0.00532 L 0.04722 -0.00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 animBg="1"/>
      <p:bldP spid="22" grpId="1" animBg="1"/>
      <p:bldP spid="2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5D82-DB55-44C3-95D1-87E6A3C0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8220075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Practice: Estimate the following Roots and draw it on a number line @</a:t>
            </a:r>
          </a:p>
        </p:txBody>
      </p:sp>
      <p:graphicFrame>
        <p:nvGraphicFramePr>
          <p:cNvPr id="15363" name="Object 2">
            <a:extLst>
              <a:ext uri="{FF2B5EF4-FFF2-40B4-BE49-F238E27FC236}">
                <a16:creationId xmlns:a16="http://schemas.microsoft.com/office/drawing/2014/main" id="{94E2BDEA-B3F5-4EAB-BCC4-A00FB608D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712088"/>
              </p:ext>
            </p:extLst>
          </p:nvPr>
        </p:nvGraphicFramePr>
        <p:xfrm>
          <a:off x="636588" y="1177925"/>
          <a:ext cx="1743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583920" imgH="241200" progId="Equation.DSMT4">
                  <p:embed/>
                </p:oleObj>
              </mc:Choice>
              <mc:Fallback>
                <p:oleObj name="Equation" r:id="rId4" imgW="583920" imgH="241200" progId="Equation.DSMT4">
                  <p:embed/>
                  <p:pic>
                    <p:nvPicPr>
                      <p:cNvPr id="15363" name="Object 2">
                        <a:extLst>
                          <a:ext uri="{FF2B5EF4-FFF2-40B4-BE49-F238E27FC236}">
                            <a16:creationId xmlns:a16="http://schemas.microsoft.com/office/drawing/2014/main" id="{94E2BDEA-B3F5-4EAB-BCC4-A00FB608D5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177925"/>
                        <a:ext cx="17430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DF19B010-8A24-48D4-B803-AF6ECFA87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546687"/>
              </p:ext>
            </p:extLst>
          </p:nvPr>
        </p:nvGraphicFramePr>
        <p:xfrm>
          <a:off x="4964113" y="1195388"/>
          <a:ext cx="21224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711000" imgH="241200" progId="Equation.DSMT4">
                  <p:embed/>
                </p:oleObj>
              </mc:Choice>
              <mc:Fallback>
                <p:oleObj name="Equation" r:id="rId6" imgW="711000" imgH="241200" progId="Equation.DSMT4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DF19B010-8A24-48D4-B803-AF6ECFA876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195388"/>
                        <a:ext cx="21224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">
            <a:extLst>
              <a:ext uri="{FF2B5EF4-FFF2-40B4-BE49-F238E27FC236}">
                <a16:creationId xmlns:a16="http://schemas.microsoft.com/office/drawing/2014/main" id="{5E78AB6D-A8ED-48CB-A152-658A2A8EE52D}"/>
              </a:ext>
            </a:extLst>
          </p:cNvPr>
          <p:cNvGrpSpPr>
            <a:grpSpLocks/>
          </p:cNvGrpSpPr>
          <p:nvPr/>
        </p:nvGrpSpPr>
        <p:grpSpPr bwMode="auto">
          <a:xfrm>
            <a:off x="317426" y="2961159"/>
            <a:ext cx="3600450" cy="179387"/>
            <a:chOff x="251520" y="3753055"/>
            <a:chExt cx="4248472" cy="180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F455A8-A21F-4D93-B438-CC442B163074}"/>
                </a:ext>
              </a:extLst>
            </p:cNvPr>
            <p:cNvCxnSpPr/>
            <p:nvPr/>
          </p:nvCxnSpPr>
          <p:spPr>
            <a:xfrm>
              <a:off x="251520" y="3861374"/>
              <a:ext cx="424847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0D948-B14C-4DDF-8DCD-85581878A579}"/>
                </a:ext>
              </a:extLst>
            </p:cNvPr>
            <p:cNvCxnSpPr/>
            <p:nvPr/>
          </p:nvCxnSpPr>
          <p:spPr>
            <a:xfrm rot="5400000">
              <a:off x="809655" y="3843056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00C749-9D9E-481B-8553-121A85A18F52}"/>
                </a:ext>
              </a:extLst>
            </p:cNvPr>
            <p:cNvCxnSpPr/>
            <p:nvPr/>
          </p:nvCxnSpPr>
          <p:spPr>
            <a:xfrm rot="5400000">
              <a:off x="3833038" y="3843056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6" name="Text Box 5">
            <a:extLst>
              <a:ext uri="{FF2B5EF4-FFF2-40B4-BE49-F238E27FC236}">
                <a16:creationId xmlns:a16="http://schemas.microsoft.com/office/drawing/2014/main" id="{AFEF29C0-5B03-4ED4-BC67-A702AC29D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61352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E3E4B96-6885-4AB0-A443-EAA03BEA1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581240"/>
              </p:ext>
            </p:extLst>
          </p:nvPr>
        </p:nvGraphicFramePr>
        <p:xfrm>
          <a:off x="179314" y="3105621"/>
          <a:ext cx="10969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9" imgW="368280" imgH="228600" progId="Equation.DSMT4">
                  <p:embed/>
                </p:oleObj>
              </mc:Choice>
              <mc:Fallback>
                <p:oleObj name="Equation" r:id="rId9" imgW="36828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E3E4B96-6885-4AB0-A443-EAA03BEA11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14" y="3105621"/>
                        <a:ext cx="109696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AE5422D-3DA9-4873-84F0-1157CF262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99173"/>
              </p:ext>
            </p:extLst>
          </p:nvPr>
        </p:nvGraphicFramePr>
        <p:xfrm>
          <a:off x="2706614" y="3105621"/>
          <a:ext cx="11715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1" imgW="393480" imgH="228600" progId="Equation.DSMT4">
                  <p:embed/>
                </p:oleObj>
              </mc:Choice>
              <mc:Fallback>
                <p:oleObj name="Equation" r:id="rId11" imgW="39348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AE5422D-3DA9-4873-84F0-1157CF2620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14" y="3105621"/>
                        <a:ext cx="11715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A83366-238D-47E6-92F5-6FF8604BF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599369"/>
              </p:ext>
            </p:extLst>
          </p:nvPr>
        </p:nvGraphicFramePr>
        <p:xfrm>
          <a:off x="600001" y="3221881"/>
          <a:ext cx="5318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3" imgW="177480" imgH="177480" progId="Equation.DSMT4">
                  <p:embed/>
                </p:oleObj>
              </mc:Choice>
              <mc:Fallback>
                <p:oleObj name="Equation" r:id="rId13" imgW="17748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EA83366-238D-47E6-92F5-6FF8604BF3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01" y="3221881"/>
                        <a:ext cx="5318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A81DADD-80F7-4639-B2DD-C19539E1B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46176"/>
              </p:ext>
            </p:extLst>
          </p:nvPr>
        </p:nvGraphicFramePr>
        <p:xfrm>
          <a:off x="3143176" y="3188543"/>
          <a:ext cx="6064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5" imgW="203040" imgH="177480" progId="Equation.DSMT4">
                  <p:embed/>
                </p:oleObj>
              </mc:Choice>
              <mc:Fallback>
                <p:oleObj name="Equation" r:id="rId15" imgW="2030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A81DADD-80F7-4639-B2DD-C19539E1B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176" y="3188543"/>
                        <a:ext cx="6064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>
            <a:extLst>
              <a:ext uri="{FF2B5EF4-FFF2-40B4-BE49-F238E27FC236}">
                <a16:creationId xmlns:a16="http://schemas.microsoft.com/office/drawing/2014/main" id="{5D811665-D8A8-458B-A6E6-F3A6F9FA0DC2}"/>
              </a:ext>
            </a:extLst>
          </p:cNvPr>
          <p:cNvSpPr/>
          <p:nvPr/>
        </p:nvSpPr>
        <p:spPr>
          <a:xfrm>
            <a:off x="604764" y="2205509"/>
            <a:ext cx="431800" cy="6477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18E4C3-CBE3-4B61-ADDE-BA249C6E38BF}"/>
              </a:ext>
            </a:extLst>
          </p:cNvPr>
          <p:cNvCxnSpPr/>
          <p:nvPr/>
        </p:nvCxnSpPr>
        <p:spPr>
          <a:xfrm rot="5400000">
            <a:off x="1900834" y="3069109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2D55606-7BFB-4F9A-B186-875E10CFC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40253"/>
              </p:ext>
            </p:extLst>
          </p:nvPr>
        </p:nvGraphicFramePr>
        <p:xfrm>
          <a:off x="107504" y="4221088"/>
          <a:ext cx="38100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7" imgW="1726920" imgH="457200" progId="Equation.DSMT4">
                  <p:embed/>
                </p:oleObj>
              </mc:Choice>
              <mc:Fallback>
                <p:oleObj name="Equation" r:id="rId17" imgW="172692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2D55606-7BFB-4F9A-B186-875E10CFC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221088"/>
                        <a:ext cx="38100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F1E9F07D-5287-469D-832D-012A1D4127DA}"/>
              </a:ext>
            </a:extLst>
          </p:cNvPr>
          <p:cNvGrpSpPr>
            <a:grpSpLocks/>
          </p:cNvGrpSpPr>
          <p:nvPr/>
        </p:nvGrpSpPr>
        <p:grpSpPr bwMode="auto">
          <a:xfrm>
            <a:off x="4997376" y="2961159"/>
            <a:ext cx="3600450" cy="179387"/>
            <a:chOff x="251520" y="3753055"/>
            <a:chExt cx="4248472" cy="180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D95FE3-9AD2-402D-96F6-DA41367A1012}"/>
                </a:ext>
              </a:extLst>
            </p:cNvPr>
            <p:cNvCxnSpPr/>
            <p:nvPr/>
          </p:nvCxnSpPr>
          <p:spPr>
            <a:xfrm>
              <a:off x="251520" y="3861374"/>
              <a:ext cx="424847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0192CD-0B77-4375-A327-76B38538EAAD}"/>
                </a:ext>
              </a:extLst>
            </p:cNvPr>
            <p:cNvCxnSpPr/>
            <p:nvPr/>
          </p:nvCxnSpPr>
          <p:spPr>
            <a:xfrm rot="5400000">
              <a:off x="809655" y="3843056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41894A8-3D8F-4FAA-B48A-4EB321903855}"/>
                </a:ext>
              </a:extLst>
            </p:cNvPr>
            <p:cNvCxnSpPr/>
            <p:nvPr/>
          </p:nvCxnSpPr>
          <p:spPr>
            <a:xfrm rot="5400000">
              <a:off x="3833038" y="3843056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E48CDD8-356E-4DA3-B8AA-658CA265D6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940963"/>
              </p:ext>
            </p:extLst>
          </p:nvPr>
        </p:nvGraphicFramePr>
        <p:xfrm>
          <a:off x="4686226" y="3105621"/>
          <a:ext cx="13985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9" imgW="469800" imgH="228600" progId="Equation.DSMT4">
                  <p:embed/>
                </p:oleObj>
              </mc:Choice>
              <mc:Fallback>
                <p:oleObj name="Equation" r:id="rId19" imgW="46980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E48CDD8-356E-4DA3-B8AA-658CA265D6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226" y="3105621"/>
                        <a:ext cx="139858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2CEE01E-3901-48F9-8E9A-EF700F2AA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192008"/>
              </p:ext>
            </p:extLst>
          </p:nvPr>
        </p:nvGraphicFramePr>
        <p:xfrm>
          <a:off x="7291314" y="3105621"/>
          <a:ext cx="13604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21" imgW="457200" imgH="228600" progId="Equation.DSMT4">
                  <p:embed/>
                </p:oleObj>
              </mc:Choice>
              <mc:Fallback>
                <p:oleObj name="Equation" r:id="rId21" imgW="45720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2CEE01E-3901-48F9-8E9A-EF700F2AA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14" y="3105621"/>
                        <a:ext cx="13604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3D0BD35-BC58-40EA-8CFB-4395ECD19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27159"/>
              </p:ext>
            </p:extLst>
          </p:nvPr>
        </p:nvGraphicFramePr>
        <p:xfrm>
          <a:off x="5264076" y="3258393"/>
          <a:ext cx="530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3" imgW="177480" imgH="164880" progId="Equation.DSMT4">
                  <p:embed/>
                </p:oleObj>
              </mc:Choice>
              <mc:Fallback>
                <p:oleObj name="Equation" r:id="rId23" imgW="177480" imgH="164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3D0BD35-BC58-40EA-8CFB-4395ECD19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076" y="3258393"/>
                        <a:ext cx="5302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50E6043-9518-4EF5-9F58-DCBD18213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955407"/>
              </p:ext>
            </p:extLst>
          </p:nvPr>
        </p:nvGraphicFramePr>
        <p:xfrm>
          <a:off x="7932664" y="3140918"/>
          <a:ext cx="5302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5" imgW="177480" imgH="177480" progId="Equation.DSMT4">
                  <p:embed/>
                </p:oleObj>
              </mc:Choice>
              <mc:Fallback>
                <p:oleObj name="Equation" r:id="rId25" imgW="17748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50E6043-9518-4EF5-9F58-DCBD182130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664" y="3140918"/>
                        <a:ext cx="5302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own Arrow 28">
            <a:extLst>
              <a:ext uri="{FF2B5EF4-FFF2-40B4-BE49-F238E27FC236}">
                <a16:creationId xmlns:a16="http://schemas.microsoft.com/office/drawing/2014/main" id="{B761A822-5590-45CB-A331-0B441CE34A7A}"/>
              </a:ext>
            </a:extLst>
          </p:cNvPr>
          <p:cNvSpPr/>
          <p:nvPr/>
        </p:nvSpPr>
        <p:spPr>
          <a:xfrm>
            <a:off x="5286301" y="2205509"/>
            <a:ext cx="431800" cy="6477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AAC08C-6541-4175-A0FB-8CF0ADD9142E}"/>
              </a:ext>
            </a:extLst>
          </p:cNvPr>
          <p:cNvCxnSpPr/>
          <p:nvPr/>
        </p:nvCxnSpPr>
        <p:spPr>
          <a:xfrm rot="5400000">
            <a:off x="6581701" y="3069109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AB343317-21B8-4140-887A-71D4FA735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115160"/>
              </p:ext>
            </p:extLst>
          </p:nvPr>
        </p:nvGraphicFramePr>
        <p:xfrm>
          <a:off x="5016426" y="3912071"/>
          <a:ext cx="3357563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7" imgW="1523880" imgH="672840" progId="Equation.DSMT4">
                  <p:embed/>
                </p:oleObj>
              </mc:Choice>
              <mc:Fallback>
                <p:oleObj name="Equation" r:id="rId27" imgW="1523880" imgH="6728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AB343317-21B8-4140-887A-71D4FA735C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426" y="3912071"/>
                        <a:ext cx="3357563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25989 0.005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88 0.00509 L 0.13385 0.0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25989 0.0050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0.00509 L 0.13385 0.0050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9" grpId="0" animBg="1"/>
      <p:bldP spid="29" grpId="1" animBg="1"/>
      <p:bldP spid="2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m9hc12"/>
  <p:tag name="ISPRING_SCORM_PASSING_SCORE" val="100.0000000000"/>
  <p:tag name="ISPRING_RESOURCE_PATHS_HASH" val="b293e2bb4677824be5f5293155ded7d9c0cba9c4"/>
  <p:tag name="ISPRING_RESOURCE_PATHS_HASH_2" val="a9e3d709c3df23d23fab6503a1fa3257c732d68"/>
  <p:tag name="ISPRING_ULTRA_SCORM_COURSE_ID" val="7CCD9E60-EC2A-4EC4-AFCC-B5B30299E2DE"/>
  <p:tag name="ISPRING_SCORM_RATE_SLIDES" val="1"/>
  <p:tag name="ISPRING_PLAYERS_CUSTOMIZATION" val="UEsDBBQAAgAIAA1NU0c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A1NU0c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NTVNH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A1NU0d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NTVNH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NTVN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U1TR/WL2nlmAAAAaAAAABwAAAB1bml2ZXJzYWwvbG9jYWxfc2V0dGluZ3MueG1ss7GvyM1RKEstKs7Mz7NVMtQzUFJIzUvOT8nMS7dVCg1x07VQUiguScxLSczJz0u1VcrLV1Kwt+OyyclPTswJTi0pASosVijISaxMLQpJzQUySlL9EnOBKp2cfRNLMvSSE5X07bgA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1NU0c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A5NU0e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AOTVNH15kSKV8AAABqAAAAGwAAAHVuaXZlcnNhbC91bml2ZXJzYWwucG5nLnhtbC2MWwqAIBAA/4PuIHuATU2thczLJCn0wqTH7Yto/mY+pnPXPLHDpz2uiwWBHFxfFt2W/BH9ya63CZT8A9htoSYU+tczDjlYMI1AkloZ3QILPo4hW9C8RlKKEymo3uUDUEsBAgAAFAACAAgADU1TRyoNwzZRBAAACxAAAB0AAAAAAAAAAQAAAAAAAAAAAHVuaXZlcnNhbC9jb21tb25fbWVzc2FnZXMubG5nUEsBAgAAFAACAAgADU1TRyXfYoO9BAAAyxYAACcAAAAAAAAAAQAAAAAAjAQAAHVuaXZlcnNhbC9mbGFzaF9wdWJsaXNoaW5nX3NldHRpbmdzLnhtbFBLAQIAABQAAgAIAA1NU0dISKwfsQIAAFEKAAAhAAAAAAAAAAEAAAAAAI4JAAB1bml2ZXJzYWwvZmxhc2hfc2tpbl9zZXR0aW5ncy54bWxQSwECAAAUAAIACAANTVNHQVh2I5EEAADcFQAAJgAAAAAAAAABAAAAAAB+DAAAdW5pdmVyc2FsL2h0bWxfcHVibGlzaGluZ19zZXR0aW5ncy54bWxQSwECAAAUAAIACAANTVNHkkawmakBAABDBgAAHwAAAAAAAAABAAAAAABTEQAAdW5pdmVyc2FsL2h0bWxfc2tpbl9zZXR0aW5ncy5qc1BLAQIAABQAAgAIAA1NU0ca2uo7qgAAAB8BAAAaAAAAAAAAAAEAAAAAADkTAAB1bml2ZXJzYWwvaTE4bl9wcmVzZXRzLnhtbFBLAQIAABQAAgAIAA1NU0f1i9p5ZgAAAGgAAAAcAAAAAAAAAAEAAAAAABsUAAB1bml2ZXJzYWwvbG9jYWxfc2V0dGluZ3MueG1sUEsBAgAAFAACAAgAMwOBRM6CCTfsAgAAiAgAABQAAAAAAAAAAQAAAAAAuxQAAHVuaXZlcnNhbC9wbGF5ZXIueG1sUEsBAgAAFAACAAgADU1TRxe1aH2NCgAAE1oAACkAAAAAAAAAAQAAAAAA2RcAAHVuaXZlcnNhbC9za2luX2N1c3RvbWl6YXRpb25fc2V0dGluZ3MueG1sUEsBAgAAFAACAAgADk1TR4XNzXcTJQAAJjIAABcAAAAAAAAAAAAAAAAArSIAAHVuaXZlcnNhbC91bml2ZXJzYWwucG5nUEsBAgAAFAACAAgADk1TR9eZEilfAAAAagAAABsAAAAAAAAAAQAAAAAA9UcAAHVuaXZlcnNhbC91bml2ZXJzYWwucG5nLnhtbFBLBQYAAAAACwALAEkDAACNSAAAAAA="/>
  <p:tag name="ISPRING_PRESENTATION_TITLE" val="Section 1.2 Irrational and Rational Numbers"/>
  <p:tag name="ISPRING_PLAYERS_CUSTOMIZATION_2" val="UEsDBBQAAgAIABlPJk+4+Zi64gIAAGcKAAAYAAAAbm9uZS9jb21tb25fbWVzc2FnZXMubG5nrVZdb9owFH2v1P9gRerb1m5ve4CgAG5lNSQ0MaXdi+UmLlhNYhY7dOzX78aBDrahAK2EImznfp1z7nU6vZ95hpai1FIVXefr5RcHiSJRqSxmXWdCrz9/c5A2vEh5pgrRdQrloJ57ftbJeDGr+EzA//MzhDq50BqW2q1Xf9ZIpl1n3Gd9b3DLaMi88Zj1J5SGAfO9PvYdt8+Tl87V+vU91oMwoFHos7EXYJ8F+IE6bv08zm4c4XvHrZ+tdpMowgFlsU+GmJGYBSEFZ6OxjykeOu6jqtCcLwUyCi2leEVmLgA3I0uBdCZTe5Ao2Cgq0RZsGI48ErAIxzQiA0rCwHFjVZarT9Ytr8xclRBOo1Rq/pSJ1MYEhuz5ohQaQnMDDCL4mbmEN1XOZXHZFhpqxBGgE8fTMIK6cGFEiThacK1fVZnu1LcdqM0xCQYhQDigW85p7WPjGHKUoLOyFIlpdwZZehaZNSNTEgzDKaNWCDUZeaUNAJ4vMmGEzVbWpfDEovIknhUwkwm+bFCD6JamVoBGOI69G8z64QNoAEQXHmMR3jpueHuMxSOOoSAct9kE3j258SwioM6NdDbSTHithGyFeJKAXc3cUqpKw07NJgjIVq8vjwsT47sJKIZ4/p4OaLwC9HY1k0sBeZSpKFsDQVMO8JAEN+xuQr6za4/4ePgfmvkKFcogni55kQggNuGVFmgFZ6lM7VktMRv/RyV/IW7WDXmx7uVgiB8ujs1np/33qI8bI/KFaQtdA7ZO/5Qs6nbam8IhpZ8WPx7gwItI+DHMaJlXWTOw3s3PW2bHctSaxDuROpytD83EKuXgKWmFcvp43LqzdsYYJdTHMC3B4awpDFxmMpdGpAf4nIxwjWgMw6YZPjuVTFWVpVZYmXyxAwgupioX/96Gz6XK7W7G9QbYZgD23pNFU1zUBB0fcSu+aeNgfrakcTpLlEAlH/J5wZvWyVUOW3/FfVtp+0nYudr6QvwNUEsDBBQAAgAIABlPJk8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lPJk8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AZTyZP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BlPJk/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AZTyZPjnP2+moAAADlAAAAGgAAAG5vbmUvaHRtbF9za2luX3NldHRpbmdzLmpzq+ZSAAKlHCUFK4VqMBvMTyotKcnP00vOzytJzSvRy8svyk0Eq1FSdgMDJR2civPLUosIKE1LTE5FMdTUyMLJBadKhIkmTuYuzpbI6goS01P1khKTs9OL8kvzUiDKnF1dDF2MlcCqarlqAVBLAwQUAAIACAAZTyZPvH0190oAAABJAAAAFwAAAG5vbmUvbG9jYWxfc2V0dGluZ3MueG1ss7GvyM1RKEstKs7Mz7NVMtQzUFJIzUvOT8nMS7dVCg1x07VQUiguScxLSczJz0u1VcrLV1Kwt+OyyclPTswJTi0pASos1rfjAgBQSwMEFAACAAgAHE8mT5BJJiUoBQAA9hMAACYAAAB1bml2ZXJzYWwtbm8tdmlkZW8vY29tbW9uX21lc3NhZ2VzLmxuZ61Y/27bNhD+v0DfgRBQYAO6tB3QYBgSF7TExEJkyRXppNkwCIzE2EQk0dUPJ95fe5o92J5kR0p27baBpKRAHJiS77sj+X13R558eMhStBZFKVV+ar07emshkccqkfni1Jqzs19+s1BZ8TzhqcrFqZUrC30YvXxxkvJ8UfOFgO8vXyB0komyhGE50qMvYySTU2s2jsbYvohYEOHZLBrPGQv8yMNj4lmjMY/vTt60P3/E2g6mM+xfR15wHkRj99wa2Spb8XyDPLVQP/16fPzw7v3xz4Ng6BR73iEQMkjv3/YA8lkYeBGgES/yySdmjfT/YXbBnHmuT6xR+2WY9Swkl9ZI/++0m4ch8VlEPdchkUsjP2BmLTzCiGONrlWNlnwtUKXQWop7VC0FsKCShUBlKhPzIlbwIK9FlzMnmGLXj0JCWejazA18a0RVUWxeG1heV0tVgLsSJbLkN6lIjE/gm3m/KkQJrnkFfETwVy0l/FJlXOZH3a6vfC/AjiHZlFCKz2Fx2W5SgHQAfy+rJbxLhHoNLu7zVPEE3RYCAAOK+GqVyrj5paSrQkc4S/mmM4oQX7n+OZA98GhEfGf7xBqRPEFOwfVkB6KEmJIQAApeiuIJtpHhujFHOE2HIUzc84kHH6ZDmMjFMoVPNTSOGQEmzETeZQVMJSFwnNKrIHT0ooErxNGKl+W9KpIDlu7vZxew69sBCMFme+BMY2yBgR8Scl9RiLjqBoMoseF3qyuYKhAwYiYZaElldVmBbLJVKiphopV6Kjw2lLoRtwr0lQq+brgP3o3YOmnu4blvT6Ix26VQj9d5vOxpB+L8rj721VADTfY53xlTixaNg0+QXSAZBkMsggvIgRdDLK4JhUUmtMvGx5fuOTa7BHlvm5S2SS/mOsekG8TjGOw0m9ZS1SU80UsCqcnsSHk0zA0lH+fAYhd7j+TWBhXoYEYLuRYQR5GIotMRpHubOFpUH+fuH9EZdj3ifId6fINyVSGerHkeCyBbzPWebuBdIhPzTtPe+P9cy78Rr9pU/6qtEr5DPr0aGs9BYXlEEbyqRLaqulzrBWvDf0oUWuKPhtBn6k/zT23i49ANfszOlDKr06YCPXt/dpEN3aPOIJ65Uv1360dHQptSQ6Bh0cUReoy0v9VEux27ga6Iiehv5/pnYDNr6hYUNje/Vf2t/aAF8BV6KgadwBqbyCm0OhlUof62lzDrg/AvdcHob39FxtRlUHWuxE0pq07PRs+966uR89ML617PelBsmMs8CNkHwEXbD5YolRnEn/TAnE/JdgWaEnEwkytVp4mRfyrvTJmAta0z8W03fFuozDxNebmlf1OmPjwnimZyYeN0NqCf2im49/7sCfjpu0QJDqGNsbFv697H1mpPexqBfPRSeIxuWyfQUcareAnl+FbVedITqDmCOeQMA1g7Zyp40d2FtQBfhdE8Re3T3weB6I4OkijZgf3pq0qUfw0G0dPYYdDm4Cceqk4ghseHAZhBH6v24Lu163kOZi5w+YccMHlT4jKVwaOjbr8glXbrMWPYnkxBTdSIR9UFtJBDELbksYN5CAe0Voc2AEE7wGSVCkQeuFbPENQpDi8gz5ojlzWa8uIOkjRTKh0Um9lALY5q2Jy+3GjUVSrzQZE/r0TqCTN3FmHHMdc7sJJwer9rOoIEjo9xe8+TqkVvMHuCfagBX+GJRFZDAUNCdtc3+orCXAd4iut7tv/++bfL3pTdbYaFJNaMv6Sw9bdVeDcqzQ3dyZu9C7v/AVBLAwQUAAIACAAcTyZPFR5gG6MAAAB/AQAANwAAAHVuaXZlcnNhbC1uby12aWRlby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xPJk9LM4aKLwUAAGgdAAAwAAAAdW5pdmVyc2FsLW5vLXZpZGVvL2ZsYXNoX3B1Ymxpc2hpbmdfc2V0dGluZ3MueG1s5Vnbcts2EH33V2DYyWMsO7GbxCPJo0jUWBPdKtJJPJ2OByJXImoQYAFQjvLUr+mH9Uu6EC1a8hVKIk+aPHhkgnvOLvaGJVk9/pRyMgOlmRQ1b393zyMgIhkzMa15p2H7+WuPaENFTLkUUPOE9Mhxfaea5WPOdBKAMSiqCdIIfZSZmpcYkx1VKpeXl7tMZ8relTw3yK93I5lWMgUahAFVyTid44+ZZ6C9KwYHAvxLpbiC1Xd2CKkWTD0Z5xwIi9FyweymKG9zqhOvUoiNaXQxVTIXcVNyqYiajmveL02/td96uZQpqFosBWF9ouu4aJfNEY1jZq2gPGCfgSTApgmau7934JFLFpuk5r3ce2F5UL5ym2fBXmyeWp6mRC8Ic6UgBUNjamhxWWhUMAGF4QBdNyoHJF1bW5E08MmUC8VSPBc0ZVGId4j1Vc1rhecjv+2P/H7TPz8ddQtTnRFhJ+z6Tpig22n55/1B6AfnJ2GvuzEo9D+GG4A2tcyZfjjyA78f+qPzt53Bhgh3o64xfq/R6W6I+eC/DTrhppr6jd6mkOHJoO+GOTkb+qNup//uPBwMumFneI1a5PBKtlYr64lfxQKRuVpNb5Pk6VhQxrHZ3MhxDQbbFadqCqFsM6zGCeUaPPJnBtPfcsqZmdsKxa52AZA1dAaRGdnqq3m2orxruoIQDcOSLGv78E1Z2q9er229Umi/3tadVlbLZjdMpJFPbP3+3mFp/puDh82/x9AqNYZGCTYxs+xBqytLKWaRNDJshh0SbmxzknMe5FkmlbluY6uLpRH30FQnUqxF3l6TseRx6TFIxxD3aQorrT+4YKKNkvsemWCOcvTlIANBAirwuGEG/RuVBDofa8PM4phpX0k3FKOcIB+eh0B6wS1/RwlVei0py9DaFh/Vf+9LA/qPwt3F0r2iAWeoxZaGk7wvYtJS9BKPRxfxIQgXsRPMHG6zB5STEYrqDSRJg3Mn4RTryEXwA4w1M+AkKnMek7nMCWcX6GdJMOPzFP9LgKwey2SiZLpYxdHBEL0Iy4zBJcTHLorOUEWaIxLnlIyDKTT8lbPPZAwTqZAX6AzDhutMF/y7GxFnVOtrUrq08VlxuHX6Lf/jM7tBGs8oDgqbkWN5Q5qZrfDTORHSLHHojojmmBU2KDGLF/dc9rb75WEoOwzG+RtFY41fszTn9FvSlw5Zod5iyLejZZPAP2qBs9qEzhaFbot3QY0lzjAkBSfeiPB0YCIHV8KICiIFnxMa4YCibduYMZlrXCkaREGtv9zCAo9puria4kmGGlUMyolyb//Fy4PDX1+9fnO0W/n373+ePwi6Gt2GnFp1xezWfHDgd0beeLh4BHfPEO+GujHKPwK6d6B3xm1q5gPDvTPyjhHfGXtz0HcG3hr3H0E+MPTfwralSm3XiW/F8+7nPwd4xxrdaIad953w7A6CRSncHtiqFTtM3j1bLmbs73W0DPzGqHlCMFyn3TA4cmkPfYmd2EQJNpiJfQnighmchhhT34nehs5pFh35750IMYhOndRNbX/gtOF3LlKjYnYcrsyNTibgLDAtzjacBjhLcXiNn6yzf02fdarLb9yit9a6/h/t56sfbYv+taX2A1RFydZS9+c4ILYZoB/Y7d/3O58f+cXMaPly1kW4R9UFKBJKyZ3kh8tXkKQjJtIFEQCQFB+y3RwYw5O2q/XED/xe5+2g2/oJjobv1IPFVfnZYe07Q/n+e/3DnL2TMsFSdKt9MC+/5tUPD/aqlbtv7ewg2/rX0frOf1BLAwQUAAIACAAcTyZPDnvHIGUDAACXDAAAKgAAAHVuaXZlcnNhbC1uby12aWRlby9mbGFzaF9za2luX3NldHRpbmdzLnhtbJVX207jMBB95yuq7jtdCrsFKVTqDQltF9DS7bvbTFurjh3ZTtn+/Y4vSZw2IYUICc+cY8/leCwitae8cwCpqOCP3X53eNXpROtMSuB6AUnKiIYOjR+7T3/n827PuQUT8h20pnyrjCW3WeAq01rw67XgGve45kImhHWH357sT9SzyDaWwJAu5WzIGspjfvTvx9OLKP6Mu/FgOnloIqxFkhJ+nIutuF6R9X4rRcZjE9qt+Zpou2MKklG+b42IUaWfNSSVmGY3s/6sfxkllaAUmJAepqP+6Gcri5EVsCL7wd393ehCTnnU5405oR2ootrSBv3B7eCuiZaSLVSLPJlNb6a3zXiOu1e78mlcjqDhn27NHIV/BPmlzUWapV/RSCrF1hT0hDMwXyuHCRLj9UPC9MF8rQSTkDmoVZCK0RjbIGTspPjdfE3gplr6P8MhEZm7LQV7M004mR5GISsGQy0ziHr5yvnUTny8ZhovEww3hCkEhKYS9IYZvpFM5dtUbSXuD3xQHgcgbygRS8GyBCYu3gBYtZf4yWRs50oYX2ELApRw8MYgwtJYIl+wrGfIwFgi3023Xjk7nsFPPY6T62FMfDM/rz56gRNc5vXKV7nXnDQ3t1wFR3tDjklEDEMrqwVNwHQt6lmbC6l3FlPEyYFuicY36bfBrY42GRX1ThxeafW6ijTVDOrkthaZVBgMupc+W9+5Go+juIdDjfQcNjpHV41lU8xrEWrBrtuV7rcr6ubWHY1vyWM3IXIPciEEU92O5+H9w23cq3zOMNMa31KQz3wjLuRwoSHc3ybRBBbuCl4KJ1qT9S7BkJoyKCrqGlvfv8gfW9dYniUrkDPUA4VckFWbw+3odsfwVy8pfEBcJTQ4HVPvcDtOaKH3wOAFAESud/ltcAvnSTKmKYMD5DMlMNiEmzKLFKq/Ll8jrqokA8tFevQjqBRKiKs6aghLjKue4TztmtdkpWxmlYmSD/dypFTGfT4ljVjDAWnXXkmVjdFfV0HsVaWcJNPiXROp/abl2udODjDiNLEDCB3B8TUex2FCpL4q1plX68xehmAerWIzlRNqPE0UM2aH/TqK9ZzO2AVez+FGAoTz1RqvghfgFxxXgsj4pYBUnoQat2Njjvho2nGNgz5JddQLTK45RRvwb/yHZPgfUEsDBBQAAgAIABxPJk/65zdOKgUAAPIcAAAvAAAAdW5pdmVyc2FsLW5vLXZpZGVvL2h0bWxfcHVibGlzaGluZ19zZXR0aW5ncy54bWzdWd1S2zgUvucpNN7pZQn0Z9syCUyamMHT/G1s2jI7O4xin8RaZMkryaHp1T7NPtg+yR7FxCQQQOkSOu0FEyyf79PR+bddP/qScTIFpZkUDW9/d88jIGKZMDFpeKfR8fO3HtGGioRyKaDhCemRo8Odel6MONNpCMagqCZII/RBbhpeakx+UKtdXl7uMp0re1fywiC/3o1lVssVaBAGVC3ndIY/ZpaD9q4YHAjwL5PiCna4s0NIvWTqyqTgQFiCmgtmD0X5icm4VyulRjS+mChZiKQluVRETUYN75eW395vv1zIlExtloGwJtGHuGiXzQFNEmaVoDxkX4GkwCYparu/98ojlywxacN7uffC8qB87TbPnL08O7U8LYlGEOZqgwwMTaih5WW5o4IxKPQG6EOjCkDSlbUlSQNfTLVQLiUzQTMWR3iHWFM1vHZ0PvSP/aHfa/nnp8NOqaozIgqiju+ECTtB2z/v9SM/PD+Jup2NQZH/OdoAtKlmzvSDoR/6vcgfnr8P+hsi3JW6xvjdZtDZEPPJfx8G0aY79ZrdTSGDk37PDXNyNvCHnaD34Tzq9ztRMLhGzWN4KVrrtdXAr2OCyEIth7dJi2wkKONYa27EuAaD1YpTNYFIHjPMxjHlGjzyZw6T3wrKmZnZDMWidgGQN3UOsRna7Gt4NqO8a7qSEBXDlKxy+/W7KrXfvF05eq3c/fpYa7WsV7VukEojn1j7/b3XlfrvXt2v/h2K1qkxNE6xiJlFDVpeWUgxi6SxYVOskHDjmOOC87DIc6nMdRlbXqyUuIOmPpZixfP2mowkTyqLQTaCpEczjL/BsfDIGIOSo/H6OQgSUoHthRk0aFwhdDHShpl5Wzm+km4qRjnB1oH9D0g3vGXgOKVKr0Rh5Utb0+PD33vSgP6jtG+5dKdoyBnuYnPBSd4XCWkreont0EV8AMJF7ARDhdtwAeWkhKJ6A0nS5NxJOMPEcRH8BCPNDDiJyoInZCYLwtkF2lkSDPEiw/9SIMt9mIyVzOarnGpD9NwtUwaXkBy5bHSGW2QFInEuyTmYcoe/CvaVjGAsFfICnaLbcJ3pkn93I+Kcan1NShc6Piu7WdBr+5+f2QPSZEpxMtiMHPMZstxshZ/OiJBmgUNzxLTAqLBOSVgyv+dytt1vd0NVUtDPj+SNFX7NsoLTx6SvDLJEvUWXb2eXTRz/oAbO26Z0Ok90m7xzakxxhi4pOfFGjI2DiQJcCWMqiBR8RmiME4m2ZWPKZKFxpSwQJbX+dg1LPIbp/GqCDy24o0pAOVHu7b94+er1r2/evjvYrf379z/P7wVdzWoDTu125bDWunfCd0beeJp4AHfH1O6GujG7PwC6c4J3xm2q5j3TvDNyzUzvjL052TsDb833DyDvmfJvYY+lymzVSW75c/0DnwM8sEo3W1HwMYjO1hDMU+H2wFav2elx/TA5H6pvzJKj7zdMhn5z2Doh6KDTThQeuBSEnsTaa+IUS8rYvudwwfRPI/Si70RvneU0fQ79j06E6Dan2um2ba/vdOAPLlLDclocLE2KTipg95+U3Qz7P2cZjqvJk9Xy/1NZnTLxkYvy1orVj1Fw1j69snsrTlmjtlRwgKo43Vqw/sBN4Pv55Ce29Nro1+saLgkhYxb0RJ33Z37XMly8YHUR7lJ1AYpEUnIn+cHiNSIJxFi6IEIAkuFzs5sBE3jS6rQa9KHfDd73O+2tRj9zC/8fouQ8rvnKq+q7wcqHguoF9uqXtR1cX/1OebjzH1BLAwQUAAIACAAcTyZP7ExZUrYBAAB6BgAAKAAAAHVuaXZlcnNhbC1uby12aWRlby9odG1sX3NraW5fc2V0dGluZ3MuanONlFFPgzAQx9/3KRZ8NYsylM23OTBZ4oOJezM+FHZjZKXXtB06jd9dyjYtcOjoC/3z6/96V3qfg2H1eKk3vBt+1u/1/Kk5rzWwmlE7uGzqvEcvrO5pnq9gmRfAcwFeCylPS3/kr1+CMvZEbZrsn62tdvw8tF/WjGsXl4SFIjRNaCWhvRHaOxX4o5HZMatDRk6Zk50xKEYpCgPCjASqgtWMd/FQP26CLRhLUP+ga5ZCw/TGn9xHveSvY3AfRvOpy6VYSCb2j5jhKGHpNlO4E6tj/LEdLr3ZS1DVgW/7wvJcm4WBoh04vo792O8npQKt4Rh3Gs382S0Jc5YAdxMKg0kw+wNtGHcL2qLLXOfmRId+OA4Dl5Ysg06V5nF0HY2bmKi8OtXsBD9wBt5NXzKSsz2oc6xQ7uQZBygVZrYiXTS0g0Q5slUusgMXTe0gObtZa9v3b9QdY5SgWv38FVd2uEynGI1rhq1rtiFubdHXXM7oDIa83LoV9ZHqC5wSqbhIaJJaXJKbMe1OY+cvVdpMbUEtEXnVPO2hgK6aCaiFWKMVmDEs3RSVVqXz6jYKcufp2Tm2tjn4+gZQSwMEFAACAAgAHE8mT7jnPPJeAAAAYwAAACUAAAB1bml2ZXJzYWwtbm8tdmlkZW8vbG9jYWxfc2V0dGluZ3MueG1sDcq9DkBADADg3VM03f1tBsdmtOABGhqR9FpxR3h7t33D1/avF3j4Coepw7qoEFhX2w7dHS7zkDcIIZJuJKbsUA2h77JWbCWZOMYUA5xCH18z+4TII/k0h1sEyy77AVBLAQIAABQAAgAIABlPJk+4+Zi64gIAAGcKAAAYAAAAAAAAAAEAAAAAAAAAAABub25lL2NvbW1vbl9tZXNzYWdlcy5sbmdQSwECAAAUAAIACAAZTyZPFR5gG6MAAAB/AQAAKQAAAAAAAAABAAAAAAAYAwAAbm9uZS9wbGF5YmFja19hbmRfbmF2aWdhdGlvbl9zZXR0aW5ncy54bWxQSwECAAAUAAIACAAZTyZPH1SKajADAADHDgAAIgAAAAAAAAABAAAAAAACBAAAbm9uZS9mbGFzaF9wdWJsaXNoaW5nX3NldHRpbmdzLnhtbFBLAQIAABQAAgAIABlPJk9xV5SdFQEAANECAAAcAAAAAAAAAAEAAAAAAHIHAABub25lL2ZsYXNoX3NraW5fc2V0dGluZ3MueG1sUEsBAgAAFAACAAgAGU8mT9ebcJYrAwAAbw4AACEAAAAAAAAAAQAAAAAAwQgAAG5vbmUvaHRtbF9wdWJsaXNoaW5nX3NldHRpbmdzLnhtbFBLAQIAABQAAgAIABlPJk+Oc/b6agAAAOUAAAAaAAAAAAAAAAEAAAAAACsMAABub25lL2h0bWxfc2tpbl9zZXR0aW5ncy5qc1BLAQIAABQAAgAIABlPJk+8fTX3SgAAAEkAAAAXAAAAAAAAAAEAAAAAAM0MAABub25lL2xvY2FsX3NldHRpbmdzLnhtbFBLAQIAABQAAgAIABxPJk+QSSYlKAUAAPYTAAAmAAAAAAAAAAEAAAAAAEwNAAB1bml2ZXJzYWwtbm8tdmlkZW8vY29tbW9uX21lc3NhZ2VzLmxuZ1BLAQIAABQAAgAIABxPJk8VHmAbowAAAH8BAAA3AAAAAAAAAAEAAAAAALgSAAB1bml2ZXJzYWwtbm8tdmlkZW8vcGxheWJhY2tfYW5kX25hdmlnYXRpb25fc2V0dGluZ3MueG1sUEsBAgAAFAACAAgAHE8mT0szhoovBQAAaB0AADAAAAAAAAAAAQAAAAAAsBMAAHVuaXZlcnNhbC1uby12aWRlby9mbGFzaF9wdWJsaXNoaW5nX3NldHRpbmdzLnhtbFBLAQIAABQAAgAIABxPJk8Oe8cgZQMAAJcMAAAqAAAAAAAAAAEAAAAAAC0ZAAB1bml2ZXJzYWwtbm8tdmlkZW8vZmxhc2hfc2tpbl9zZXR0aW5ncy54bWxQSwECAAAUAAIACAAcTyZP+uc3TioFAADyHAAALwAAAAAAAAABAAAAAADaHAAAdW5pdmVyc2FsLW5vLXZpZGVvL2h0bWxfcHVibGlzaGluZ19zZXR0aW5ncy54bWxQSwECAAAUAAIACAAcTyZP7ExZUrYBAAB6BgAAKAAAAAAAAAABAAAAAABRIgAAdW5pdmVyc2FsLW5vLXZpZGVvL2h0bWxfc2tpbl9zZXR0aW5ncy5qc1BLAQIAABQAAgAIABxPJk+45zzyXgAAAGMAAAAlAAAAAAAAAAEAAAAAAE0kAAB1bml2ZXJzYWwtbm8tdmlkZW8vbG9jYWxfc2V0dGluZ3MueG1sUEsFBgAAAAAOAA4AiAQAAO4kAAAAAA=="/>
  <p:tag name="ISPRING_LMS_API_VERSION" val="SCORM 1.2"/>
  <p:tag name="ISPRING_CMI5_LAUNCH_METHOD" val="any window"/>
  <p:tag name="ISPRINGCLOUDFOLDERID" val="1"/>
  <p:tag name="ISPRINGONLINEFOLDERID" val="1"/>
  <p:tag name="ISPRING_OUTPUT_FOLDER" val="[[&quot;\uFFFDʾ\&quot;{58857F64-F778-46F3-A3E4-9740F72F057B}&quot;,&quot;C:\\Users\\Danny\\OneDrive - SD41\\Website\\m9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CURRENT_PLAYER_ID" val="universal-no-video"/>
  <p:tag name="ISPRING_FIRST_PUBLISH" val="1"/>
  <p:tag name="ISPRING_RESOURCE_PATHS_HASH_PRESENTER" val="79ea95eda3db994fbc8fc89e941a174bfac8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261</TotalTime>
  <Words>590</Words>
  <Application>Microsoft Office PowerPoint</Application>
  <PresentationFormat>On-screen Show (4:3)</PresentationFormat>
  <Paragraphs>91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Equation</vt:lpstr>
      <vt:lpstr>Assignment 1.2 Irrational and Rational Numbers </vt:lpstr>
      <vt:lpstr>Review) Square Root and Cube Root of a Number</vt:lpstr>
      <vt:lpstr>I) What is a rational number?  </vt:lpstr>
      <vt:lpstr>II) What are irrational numbers?</vt:lpstr>
      <vt:lpstr>PowerPoint Presentation</vt:lpstr>
      <vt:lpstr>Ex: Simplify each expression and Circle the rational numbers</vt:lpstr>
      <vt:lpstr>III) Review: Perfect Squares</vt:lpstr>
      <vt:lpstr>IV) Estimating Irrational Numbers</vt:lpstr>
      <vt:lpstr>Practice: Estimate the following Roots and draw it on a number line @</vt:lpstr>
      <vt:lpstr>What are Radicals?</vt:lpstr>
      <vt:lpstr>III) nth Root of a Number</vt:lpstr>
      <vt:lpstr>v) Estimating Square Roots of Fractions</vt:lpstr>
      <vt:lpstr>Estimate the following square roots</vt:lpstr>
      <vt:lpstr>PowerPoint Presentation</vt:lpstr>
      <vt:lpstr>Estimate the following square roots</vt:lpstr>
      <vt:lpstr>Challenge: Given the first nine decimal value of 1/19, find the decimal expansion of 3/19    (Note: do this without a calculator)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1.2 Irrational and Rational Numbers</dc:title>
  <dc:creator>Danny Young</dc:creator>
  <cp:lastModifiedBy>Danny Young</cp:lastModifiedBy>
  <cp:revision>25</cp:revision>
  <dcterms:created xsi:type="dcterms:W3CDTF">2011-06-27T16:11:13Z</dcterms:created>
  <dcterms:modified xsi:type="dcterms:W3CDTF">2019-09-06T22:21:46Z</dcterms:modified>
</cp:coreProperties>
</file>